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1"/>
  </p:notesMasterIdLst>
  <p:sldIdLst>
    <p:sldId id="4172" r:id="rId5"/>
    <p:sldId id="4111" r:id="rId6"/>
    <p:sldId id="4155" r:id="rId7"/>
    <p:sldId id="2147470815" r:id="rId8"/>
    <p:sldId id="2147470789" r:id="rId9"/>
    <p:sldId id="2147470816" r:id="rId10"/>
    <p:sldId id="2147470795" r:id="rId11"/>
    <p:sldId id="2147470792" r:id="rId12"/>
    <p:sldId id="2147470828" r:id="rId13"/>
    <p:sldId id="2147470826" r:id="rId14"/>
    <p:sldId id="2147470793" r:id="rId15"/>
    <p:sldId id="2147470830" r:id="rId16"/>
    <p:sldId id="2147470829" r:id="rId17"/>
    <p:sldId id="2147470818" r:id="rId18"/>
    <p:sldId id="4162" r:id="rId19"/>
    <p:sldId id="2147470794" r:id="rId20"/>
    <p:sldId id="2147470819" r:id="rId21"/>
    <p:sldId id="2147470787" r:id="rId22"/>
    <p:sldId id="4139" r:id="rId23"/>
    <p:sldId id="4124" r:id="rId24"/>
    <p:sldId id="2147470812" r:id="rId25"/>
    <p:sldId id="2147470820" r:id="rId26"/>
    <p:sldId id="4167" r:id="rId27"/>
    <p:sldId id="4168" r:id="rId28"/>
    <p:sldId id="4171" r:id="rId29"/>
    <p:sldId id="411" r:id="rId30"/>
  </p:sldIdLst>
  <p:sldSz cx="12192000" cy="6858000"/>
  <p:notesSz cx="6858000" cy="9144000"/>
  <p:embeddedFontLst>
    <p:embeddedFont>
      <p:font typeface="Bodoni MT" panose="02070603080606020203" pitchFamily="18" charset="0"/>
      <p:regular r:id="rId32"/>
      <p:bold r:id="rId33"/>
      <p:italic r:id="rId34"/>
      <p:boldItalic r:id="rId35"/>
    </p:embeddedFont>
    <p:embeddedFont>
      <p:font typeface="Futura PT Medium" panose="020B0604020202020204" charset="0"/>
      <p:regular r:id="rId36"/>
    </p:embeddedFont>
    <p:embeddedFont>
      <p:font typeface="Roboto" panose="02000000000000000000"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91076E-8695-AF21-ACB1-33E6FCB2576C}" name="Garit Reuble" initials="GR" userId="S::Garit.Reuble@dentsu.com::19b9933a-7437-4285-8dc0-ecf031a706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235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3"/>
    <p:restoredTop sz="95205"/>
  </p:normalViewPr>
  <p:slideViewPr>
    <p:cSldViewPr snapToGrid="0">
      <p:cViewPr varScale="1">
        <p:scale>
          <a:sx n="85" d="100"/>
          <a:sy n="85" d="100"/>
        </p:scale>
        <p:origin x="7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admin/2025/Kassidy%20AD,%20P/Insight%20Hub/Sales%20Enablement/Publications%20x%20Insight%20Hub%20Sales%20Deck_Pie%2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Insight%20Hub/Sales%20Enablement/Publications%20Media%20Kit-gtr-072825%20-%20Copy_Doughnut%20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Insight%20Hub/Sales%20Enablement/Publications%20Media%20Kit-gtr-072825%20-%20Copy_ColumnClustered%201.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admin/2025/Kassidy%20AD,%20P/Insight%20Hub/Sales%20Enablement/Publications%20x%20Insight%20Hub%20Sales%20Deck_Doughnu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admin/2025/Kassidy%20AD,%20P/Insight%20Hub/Sales%20Enablement/Publications%20x%20Insight%20Hub%20Sales%20Deck_ColumnStacked%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Insight%20Hub/Sales%20Enablement/Publications%20Media%20Kit-gtr-072825%20-%20Copy_P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Insight%20Hub/Sales%20Enablement/Publications%20Media%20Kit-gtr-072825%20-%20Copy_BarClustere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Insight%20Hub/Sales%20Enablement/Publications%20Media%20Kit-gtr-072825%20-%20Copy_Doughnu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Insight%20Hub/Sales%20Enablement/Publications%20Media%20Kit-gtr-072825%20-%20Copy_ColumnClustere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Insight%20Hub/Sales%20Enablement/Publications%20Media%20Kit-gtr-072825%20-%20Copy_BarClustered%20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igitalzonebcpl.sharepoint.com/sites/Publications2/Shared%20Documents/General/Insight%20Hub/Sales%20Enablement/Publications%20Media%20Kit-gtr-072825%20-%20Copy_Pie%20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BE2D5"/>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5A5E-734E-8BA6-FAF735184F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5E-734E-8BA6-FAF735184FB4}"/>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5A5E-734E-8BA6-FAF735184FB4}"/>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5A5E-734E-8BA6-FAF735184FB4}"/>
              </c:ext>
            </c:extLst>
          </c:dPt>
          <c:cat>
            <c:strRef>
              <c:f>Sheet1!$A$2:$A$5</c:f>
              <c:strCache>
                <c:ptCount val="4"/>
                <c:pt idx="0">
                  <c:v>Staff</c:v>
                </c:pt>
                <c:pt idx="1">
                  <c:v>CXO</c:v>
                </c:pt>
                <c:pt idx="2">
                  <c:v>Consultant</c:v>
                </c:pt>
                <c:pt idx="3">
                  <c:v>Manager</c:v>
                </c:pt>
              </c:strCache>
            </c:strRef>
          </c:cat>
          <c:val>
            <c:numRef>
              <c:f>Sheet1!$B$2:$B$5</c:f>
              <c:numCache>
                <c:formatCode>General</c:formatCode>
                <c:ptCount val="4"/>
                <c:pt idx="0">
                  <c:v>36</c:v>
                </c:pt>
                <c:pt idx="1">
                  <c:v>29</c:v>
                </c:pt>
                <c:pt idx="2">
                  <c:v>14</c:v>
                </c:pt>
                <c:pt idx="3">
                  <c:v>7</c:v>
                </c:pt>
              </c:numCache>
            </c:numRef>
          </c:val>
          <c:extLst>
            <c:ext xmlns:c16="http://schemas.microsoft.com/office/drawing/2014/chart" uri="{C3380CC4-5D6E-409C-BE32-E72D297353CC}">
              <c16:uniqueId val="{00000008-5A5E-734E-8BA6-FAF735184FB4}"/>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D95-41D1-A3E2-1834D943E8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D95-41D1-A3E2-1834D943E8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D95-41D1-A3E2-1834D943E8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D95-41D1-A3E2-1834D943E8D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D95-41D1-A3E2-1834D943E8D3}"/>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42</c:v>
                </c:pt>
                <c:pt idx="1">
                  <c:v>8</c:v>
                </c:pt>
                <c:pt idx="2">
                  <c:v>18</c:v>
                </c:pt>
                <c:pt idx="3">
                  <c:v>10</c:v>
                </c:pt>
                <c:pt idx="4">
                  <c:v>22</c:v>
                </c:pt>
              </c:numCache>
            </c:numRef>
          </c:val>
          <c:extLst>
            <c:ext xmlns:c16="http://schemas.microsoft.com/office/drawing/2014/chart" uri="{C3380CC4-5D6E-409C-BE32-E72D297353CC}">
              <c16:uniqueId val="{00000000-A9CC-4657-9033-2F8CD92BAA8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&gt;1M</c:v>
                </c:pt>
                <c:pt idx="1">
                  <c:v>1-100M</c:v>
                </c:pt>
                <c:pt idx="2">
                  <c:v>100-250M</c:v>
                </c:pt>
                <c:pt idx="3">
                  <c:v>250-500M</c:v>
                </c:pt>
                <c:pt idx="4">
                  <c:v>500M-1B</c:v>
                </c:pt>
              </c:strCache>
            </c:strRef>
          </c:cat>
          <c:val>
            <c:numRef>
              <c:f>Sheet1!$B$2:$B$6</c:f>
              <c:numCache>
                <c:formatCode>General</c:formatCode>
                <c:ptCount val="5"/>
                <c:pt idx="0">
                  <c:v>10</c:v>
                </c:pt>
                <c:pt idx="1">
                  <c:v>28</c:v>
                </c:pt>
                <c:pt idx="2">
                  <c:v>27</c:v>
                </c:pt>
                <c:pt idx="3">
                  <c:v>17</c:v>
                </c:pt>
                <c:pt idx="4">
                  <c:v>20</c:v>
                </c:pt>
              </c:numCache>
            </c:numRef>
          </c:val>
          <c:extLst>
            <c:ext xmlns:c16="http://schemas.microsoft.com/office/drawing/2014/chart" uri="{C3380CC4-5D6E-409C-BE32-E72D297353CC}">
              <c16:uniqueId val="{00000000-BDD8-41DC-9A23-6BB0C1D83802}"/>
            </c:ext>
          </c:extLst>
        </c:ser>
        <c:dLbls>
          <c:showLegendKey val="0"/>
          <c:showVal val="0"/>
          <c:showCatName val="0"/>
          <c:showSerName val="0"/>
          <c:showPercent val="0"/>
          <c:showBubbleSize val="0"/>
        </c:dLbls>
        <c:gapWidth val="219"/>
        <c:overlap val="-27"/>
        <c:axId val="212038944"/>
        <c:axId val="212033664"/>
      </c:barChart>
      <c:catAx>
        <c:axId val="21203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033664"/>
        <c:crosses val="autoZero"/>
        <c:auto val="1"/>
        <c:lblAlgn val="ctr"/>
        <c:lblOffset val="100"/>
        <c:noMultiLvlLbl val="0"/>
      </c:catAx>
      <c:valAx>
        <c:axId val="212033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03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Company Size by Employee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88-4704-A101-5790DC7D33C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88-4704-A101-5790DC7D33C9}"/>
              </c:ext>
            </c:extLst>
          </c:dPt>
          <c:dPt>
            <c:idx val="2"/>
            <c:bubble3D val="0"/>
            <c:spPr>
              <a:solidFill>
                <a:srgbClr val="F2CEEF"/>
              </a:solidFill>
              <a:ln w="19050">
                <a:solidFill>
                  <a:schemeClr val="lt1"/>
                </a:solidFill>
              </a:ln>
              <a:effectLst/>
            </c:spPr>
            <c:extLst>
              <c:ext xmlns:c16="http://schemas.microsoft.com/office/drawing/2014/chart" uri="{C3380CC4-5D6E-409C-BE32-E72D297353CC}">
                <c16:uniqueId val="{00000005-9888-4704-A101-5790DC7D33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88-4704-A101-5790DC7D33C9}"/>
              </c:ext>
            </c:extLst>
          </c:dPt>
          <c:dPt>
            <c:idx val="4"/>
            <c:bubble3D val="0"/>
            <c:spPr>
              <a:solidFill>
                <a:srgbClr val="ADADAD"/>
              </a:solidFill>
              <a:ln w="19050">
                <a:solidFill>
                  <a:schemeClr val="lt1"/>
                </a:solidFill>
              </a:ln>
              <a:effectLst/>
            </c:spPr>
            <c:extLst>
              <c:ext xmlns:c16="http://schemas.microsoft.com/office/drawing/2014/chart" uri="{C3380CC4-5D6E-409C-BE32-E72D297353CC}">
                <c16:uniqueId val="{00000009-9888-4704-A101-5790DC7D33C9}"/>
              </c:ext>
            </c:extLst>
          </c:dPt>
          <c:cat>
            <c:strRef>
              <c:f>Sheet1!$A$2:$A$6</c:f>
              <c:strCache>
                <c:ptCount val="5"/>
                <c:pt idx="0">
                  <c:v>&lt;500</c:v>
                </c:pt>
                <c:pt idx="1">
                  <c:v>500-1000</c:v>
                </c:pt>
                <c:pt idx="2">
                  <c:v>1-5K</c:v>
                </c:pt>
                <c:pt idx="3">
                  <c:v>5-10K</c:v>
                </c:pt>
                <c:pt idx="4">
                  <c:v>10K +</c:v>
                </c:pt>
              </c:strCache>
            </c:strRef>
          </c:cat>
          <c:val>
            <c:numRef>
              <c:f>Sheet1!$B$2:$B$6</c:f>
              <c:numCache>
                <c:formatCode>General</c:formatCode>
                <c:ptCount val="5"/>
                <c:pt idx="0">
                  <c:v>8</c:v>
                </c:pt>
                <c:pt idx="1">
                  <c:v>18</c:v>
                </c:pt>
                <c:pt idx="2">
                  <c:v>28</c:v>
                </c:pt>
                <c:pt idx="3">
                  <c:v>20</c:v>
                </c:pt>
                <c:pt idx="4">
                  <c:v>32</c:v>
                </c:pt>
              </c:numCache>
            </c:numRef>
          </c:val>
          <c:extLst>
            <c:ext xmlns:c16="http://schemas.microsoft.com/office/drawing/2014/chart" uri="{C3380CC4-5D6E-409C-BE32-E72D297353CC}">
              <c16:uniqueId val="{00000000-DF07-4653-BE6B-0934AF622487}"/>
            </c:ext>
          </c:extLst>
        </c:ser>
        <c:dLbls>
          <c:showLegendKey val="0"/>
          <c:showVal val="0"/>
          <c:showCatName val="0"/>
          <c:showSerName val="0"/>
          <c:showPercent val="0"/>
          <c:showBubbleSize val="0"/>
          <c:showLeaderLines val="1"/>
        </c:dLbls>
        <c:firstSliceAng val="0"/>
        <c:holeSize val="5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t" anchorCtr="0">
                <a:spAutoFit/>
              </a:bodyPr>
              <a:lstStyle/>
              <a:p>
                <a:pPr>
                  <a:defRPr sz="1197" b="0" i="0" u="none" strike="noStrike" kern="1200" baseline="0">
                    <a:solidFill>
                      <a:schemeClr val="bg1"/>
                    </a:solidFill>
                    <a:latin typeface="Futura Medium" panose="020B0602020204020303" pitchFamily="34" charset="-79"/>
                    <a:ea typeface="+mn-ea"/>
                    <a:cs typeface="Futura Medium" panose="020B0602020204020303" pitchFamily="34" charset="-79"/>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&lt;1M</c:v>
                </c:pt>
                <c:pt idx="1">
                  <c:v>1-100M</c:v>
                </c:pt>
                <c:pt idx="2">
                  <c:v>100-250M</c:v>
                </c:pt>
                <c:pt idx="3">
                  <c:v>250-500M</c:v>
                </c:pt>
                <c:pt idx="4">
                  <c:v>500M-1B</c:v>
                </c:pt>
                <c:pt idx="5">
                  <c:v>1B+</c:v>
                </c:pt>
              </c:strCache>
            </c:strRef>
          </c:cat>
          <c:val>
            <c:numRef>
              <c:f>Sheet1!$B$2:$B$7</c:f>
              <c:numCache>
                <c:formatCode>General</c:formatCode>
                <c:ptCount val="6"/>
                <c:pt idx="0">
                  <c:v>10</c:v>
                </c:pt>
                <c:pt idx="1">
                  <c:v>31</c:v>
                </c:pt>
                <c:pt idx="2">
                  <c:v>7</c:v>
                </c:pt>
                <c:pt idx="3">
                  <c:v>17</c:v>
                </c:pt>
                <c:pt idx="4">
                  <c:v>28</c:v>
                </c:pt>
                <c:pt idx="5">
                  <c:v>9</c:v>
                </c:pt>
              </c:numCache>
            </c:numRef>
          </c:val>
          <c:extLst>
            <c:ext xmlns:c16="http://schemas.microsoft.com/office/drawing/2014/chart" uri="{C3380CC4-5D6E-409C-BE32-E72D297353CC}">
              <c16:uniqueId val="{00000000-D245-445E-BE1B-0D9EBBB3D010}"/>
            </c:ext>
          </c:extLst>
        </c:ser>
        <c:dLbls>
          <c:showLegendKey val="0"/>
          <c:showVal val="0"/>
          <c:showCatName val="0"/>
          <c:showSerName val="0"/>
          <c:showPercent val="0"/>
          <c:showBubbleSize val="0"/>
        </c:dLbls>
        <c:gapWidth val="69"/>
        <c:overlap val="100"/>
        <c:axId val="1743721984"/>
        <c:axId val="1743722944"/>
      </c:barChart>
      <c:catAx>
        <c:axId val="174372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FUTURA MEDIUM" panose="020B0602020204020303" pitchFamily="34" charset="-79"/>
                <a:ea typeface="+mn-ea"/>
                <a:cs typeface="FUTURA MEDIUM" panose="020B0602020204020303" pitchFamily="34" charset="-79"/>
              </a:defRPr>
            </a:pPr>
            <a:endParaRPr lang="en-US"/>
          </a:p>
        </c:txPr>
        <c:crossAx val="1743722944"/>
        <c:crosses val="autoZero"/>
        <c:auto val="1"/>
        <c:lblAlgn val="ctr"/>
        <c:lblOffset val="100"/>
        <c:noMultiLvlLbl val="0"/>
      </c:catAx>
      <c:valAx>
        <c:axId val="1743722944"/>
        <c:scaling>
          <c:orientation val="minMax"/>
        </c:scaling>
        <c:delete val="1"/>
        <c:axPos val="l"/>
        <c:numFmt formatCode="General" sourceLinked="1"/>
        <c:majorTickMark val="none"/>
        <c:minorTickMark val="none"/>
        <c:tickLblPos val="nextTo"/>
        <c:crossAx val="1743721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Reader by Job Level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120-41A9-938C-D0B1595A2B4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120-41A9-938C-D0B1595A2B4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120-41A9-938C-D0B1595A2B4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120-41A9-938C-D0B1595A2B4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120-41A9-938C-D0B1595A2B4B}"/>
              </c:ext>
            </c:extLst>
          </c:dPt>
          <c:cat>
            <c:strRef>
              <c:f>Sheet1!$A$2:$A$6</c:f>
              <c:strCache>
                <c:ptCount val="5"/>
                <c:pt idx="0">
                  <c:v>Staff</c:v>
                </c:pt>
                <c:pt idx="1">
                  <c:v>Manager</c:v>
                </c:pt>
                <c:pt idx="2">
                  <c:v>Sr.</c:v>
                </c:pt>
                <c:pt idx="3">
                  <c:v>Director</c:v>
                </c:pt>
                <c:pt idx="4">
                  <c:v>CXO</c:v>
                </c:pt>
              </c:strCache>
            </c:strRef>
          </c:cat>
          <c:val>
            <c:numRef>
              <c:f>Sheet1!$B$2:$B$6</c:f>
              <c:numCache>
                <c:formatCode>General</c:formatCode>
                <c:ptCount val="5"/>
                <c:pt idx="0">
                  <c:v>30</c:v>
                </c:pt>
                <c:pt idx="1">
                  <c:v>17</c:v>
                </c:pt>
                <c:pt idx="2">
                  <c:v>19</c:v>
                </c:pt>
                <c:pt idx="3">
                  <c:v>11</c:v>
                </c:pt>
                <c:pt idx="4">
                  <c:v>21</c:v>
                </c:pt>
              </c:numCache>
            </c:numRef>
          </c:val>
          <c:extLst>
            <c:ext xmlns:c16="http://schemas.microsoft.com/office/drawing/2014/chart" uri="{C3380CC4-5D6E-409C-BE32-E72D297353CC}">
              <c16:uniqueId val="{00000000-3C02-4BEC-ACAE-4DEEB23ECE7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Reader by Industry</c:v>
                </c:pt>
              </c:strCache>
            </c:strRef>
          </c:tx>
          <c:spPr>
            <a:solidFill>
              <a:schemeClr val="accent1"/>
            </a:solidFill>
            <a:ln>
              <a:noFill/>
            </a:ln>
            <a:effectLst/>
          </c:spPr>
          <c:invertIfNegative val="0"/>
          <c:cat>
            <c:strRef>
              <c:f>Sheet1!$A$2:$A$6</c:f>
              <c:strCache>
                <c:ptCount val="5"/>
                <c:pt idx="0">
                  <c:v>Healthcare</c:v>
                </c:pt>
                <c:pt idx="1">
                  <c:v>Finance</c:v>
                </c:pt>
                <c:pt idx="2">
                  <c:v>Retail</c:v>
                </c:pt>
                <c:pt idx="3">
                  <c:v>Software</c:v>
                </c:pt>
                <c:pt idx="4">
                  <c:v>Marketing</c:v>
                </c:pt>
              </c:strCache>
            </c:strRef>
          </c:cat>
          <c:val>
            <c:numRef>
              <c:f>Sheet1!$B$2:$B$6</c:f>
              <c:numCache>
                <c:formatCode>General</c:formatCode>
                <c:ptCount val="5"/>
                <c:pt idx="0">
                  <c:v>8</c:v>
                </c:pt>
                <c:pt idx="1">
                  <c:v>10</c:v>
                </c:pt>
                <c:pt idx="2">
                  <c:v>5</c:v>
                </c:pt>
                <c:pt idx="3">
                  <c:v>8</c:v>
                </c:pt>
                <c:pt idx="4">
                  <c:v>5</c:v>
                </c:pt>
              </c:numCache>
            </c:numRef>
          </c:val>
          <c:extLst>
            <c:ext xmlns:c16="http://schemas.microsoft.com/office/drawing/2014/chart" uri="{C3380CC4-5D6E-409C-BE32-E72D297353CC}">
              <c16:uniqueId val="{00000000-4465-4F75-B185-08BC856D2D0B}"/>
            </c:ext>
          </c:extLst>
        </c:ser>
        <c:dLbls>
          <c:showLegendKey val="0"/>
          <c:showVal val="0"/>
          <c:showCatName val="0"/>
          <c:showSerName val="0"/>
          <c:showPercent val="0"/>
          <c:showBubbleSize val="0"/>
        </c:dLbls>
        <c:gapWidth val="182"/>
        <c:axId val="214731024"/>
        <c:axId val="214729584"/>
      </c:barChart>
      <c:catAx>
        <c:axId val="214731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729584"/>
        <c:crosses val="autoZero"/>
        <c:auto val="1"/>
        <c:lblAlgn val="ctr"/>
        <c:lblOffset val="100"/>
        <c:noMultiLvlLbl val="0"/>
      </c:catAx>
      <c:valAx>
        <c:axId val="214729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731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43-4145-8823-BD14FF5AC8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43-4145-8823-BD14FF5AC8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43-4145-8823-BD14FF5AC8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43-4145-8823-BD14FF5AC8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43-4145-8823-BD14FF5AC846}"/>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34</c:v>
                </c:pt>
                <c:pt idx="1">
                  <c:v>8</c:v>
                </c:pt>
                <c:pt idx="2">
                  <c:v>18</c:v>
                </c:pt>
                <c:pt idx="3">
                  <c:v>10</c:v>
                </c:pt>
                <c:pt idx="4">
                  <c:v>32</c:v>
                </c:pt>
              </c:numCache>
            </c:numRef>
          </c:val>
          <c:extLst>
            <c:ext xmlns:c16="http://schemas.microsoft.com/office/drawing/2014/chart" uri="{C3380CC4-5D6E-409C-BE32-E72D297353CC}">
              <c16:uniqueId val="{00000000-AD16-4FF5-9AA0-D786CF3A9DA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2</c:v>
                </c:pt>
              </c:strCache>
            </c:strRef>
          </c:tx>
          <c:spPr>
            <a:solidFill>
              <a:schemeClr val="accent1"/>
            </a:solidFill>
            <a:ln>
              <a:noFill/>
            </a:ln>
            <a:effectLst/>
          </c:spPr>
          <c:invertIfNegative val="0"/>
          <c:cat>
            <c:strRef>
              <c:f>Sheet1!$A$2:$A$6</c:f>
              <c:strCache>
                <c:ptCount val="5"/>
                <c:pt idx="0">
                  <c:v>&gt;1M</c:v>
                </c:pt>
                <c:pt idx="1">
                  <c:v>1-100M</c:v>
                </c:pt>
                <c:pt idx="2">
                  <c:v>100-250M</c:v>
                </c:pt>
                <c:pt idx="3">
                  <c:v>250-500M</c:v>
                </c:pt>
                <c:pt idx="4">
                  <c:v>500M-1B</c:v>
                </c:pt>
              </c:strCache>
            </c:strRef>
          </c:cat>
          <c:val>
            <c:numRef>
              <c:f>Sheet1!$B$2:$B$6</c:f>
              <c:numCache>
                <c:formatCode>General</c:formatCode>
                <c:ptCount val="5"/>
                <c:pt idx="0">
                  <c:v>10</c:v>
                </c:pt>
                <c:pt idx="1">
                  <c:v>31</c:v>
                </c:pt>
                <c:pt idx="2">
                  <c:v>7</c:v>
                </c:pt>
                <c:pt idx="3">
                  <c:v>17</c:v>
                </c:pt>
                <c:pt idx="4">
                  <c:v>37</c:v>
                </c:pt>
              </c:numCache>
            </c:numRef>
          </c:val>
          <c:extLst>
            <c:ext xmlns:c16="http://schemas.microsoft.com/office/drawing/2014/chart" uri="{C3380CC4-5D6E-409C-BE32-E72D297353CC}">
              <c16:uniqueId val="{00000000-B4A1-4785-BB57-803E2D2FA050}"/>
            </c:ext>
          </c:extLst>
        </c:ser>
        <c:dLbls>
          <c:showLegendKey val="0"/>
          <c:showVal val="0"/>
          <c:showCatName val="0"/>
          <c:showSerName val="0"/>
          <c:showPercent val="0"/>
          <c:showBubbleSize val="0"/>
        </c:dLbls>
        <c:gapWidth val="219"/>
        <c:overlap val="-27"/>
        <c:axId val="212039424"/>
        <c:axId val="212034624"/>
      </c:barChart>
      <c:catAx>
        <c:axId val="21203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034624"/>
        <c:crosses val="autoZero"/>
        <c:auto val="1"/>
        <c:lblAlgn val="ctr"/>
        <c:lblOffset val="100"/>
        <c:noMultiLvlLbl val="0"/>
      </c:catAx>
      <c:valAx>
        <c:axId val="212034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039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Reader by Industry</c:v>
                </c:pt>
              </c:strCache>
            </c:strRef>
          </c:tx>
          <c:spPr>
            <a:solidFill>
              <a:schemeClr val="accent1"/>
            </a:solidFill>
            <a:ln>
              <a:noFill/>
            </a:ln>
            <a:effectLst/>
          </c:spPr>
          <c:invertIfNegative val="0"/>
          <c:cat>
            <c:strRef>
              <c:f>Sheet1!$A$2:$A$6</c:f>
              <c:strCache>
                <c:ptCount val="5"/>
                <c:pt idx="0">
                  <c:v>Finance</c:v>
                </c:pt>
                <c:pt idx="1">
                  <c:v>Healthcare</c:v>
                </c:pt>
                <c:pt idx="2">
                  <c:v>SaaS</c:v>
                </c:pt>
                <c:pt idx="3">
                  <c:v>IT</c:v>
                </c:pt>
                <c:pt idx="4">
                  <c:v>Marketing</c:v>
                </c:pt>
              </c:strCache>
            </c:strRef>
          </c:cat>
          <c:val>
            <c:numRef>
              <c:f>Sheet1!$B$2:$B$6</c:f>
              <c:numCache>
                <c:formatCode>General</c:formatCode>
                <c:ptCount val="5"/>
                <c:pt idx="0">
                  <c:v>12</c:v>
                </c:pt>
                <c:pt idx="1">
                  <c:v>8</c:v>
                </c:pt>
                <c:pt idx="2">
                  <c:v>6</c:v>
                </c:pt>
                <c:pt idx="3">
                  <c:v>5</c:v>
                </c:pt>
                <c:pt idx="4">
                  <c:v>5</c:v>
                </c:pt>
              </c:numCache>
            </c:numRef>
          </c:val>
          <c:extLst>
            <c:ext xmlns:c16="http://schemas.microsoft.com/office/drawing/2014/chart" uri="{C3380CC4-5D6E-409C-BE32-E72D297353CC}">
              <c16:uniqueId val="{00000000-5670-4A39-9328-6971193EA58A}"/>
            </c:ext>
          </c:extLst>
        </c:ser>
        <c:dLbls>
          <c:showLegendKey val="0"/>
          <c:showVal val="0"/>
          <c:showCatName val="0"/>
          <c:showSerName val="0"/>
          <c:showPercent val="0"/>
          <c:showBubbleSize val="0"/>
        </c:dLbls>
        <c:gapWidth val="182"/>
        <c:axId val="211135152"/>
        <c:axId val="201508928"/>
      </c:barChart>
      <c:catAx>
        <c:axId val="211135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508928"/>
        <c:crosses val="autoZero"/>
        <c:auto val="1"/>
        <c:lblAlgn val="ctr"/>
        <c:lblOffset val="100"/>
        <c:noMultiLvlLbl val="0"/>
      </c:catAx>
      <c:valAx>
        <c:axId val="201508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135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Reader by Job Level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B5-4F1E-8A5B-A35E5FAA6C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B5-4F1E-8A5B-A35E5FAA6C0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B5-4F1E-8A5B-A35E5FAA6C0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7B5-4F1E-8A5B-A35E5FAA6C0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7B5-4F1E-8A5B-A35E5FAA6C0C}"/>
              </c:ext>
            </c:extLst>
          </c:dPt>
          <c:cat>
            <c:strRef>
              <c:f>Sheet1!$A$2:$A$6</c:f>
              <c:strCache>
                <c:ptCount val="5"/>
                <c:pt idx="0">
                  <c:v>Individual</c:v>
                </c:pt>
                <c:pt idx="1">
                  <c:v>Consultant</c:v>
                </c:pt>
                <c:pt idx="2">
                  <c:v>Manager</c:v>
                </c:pt>
                <c:pt idx="3">
                  <c:v>Director</c:v>
                </c:pt>
                <c:pt idx="4">
                  <c:v>CXO</c:v>
                </c:pt>
              </c:strCache>
            </c:strRef>
          </c:cat>
          <c:val>
            <c:numRef>
              <c:f>Sheet1!$B$2:$B$6</c:f>
              <c:numCache>
                <c:formatCode>General</c:formatCode>
                <c:ptCount val="5"/>
                <c:pt idx="0">
                  <c:v>48</c:v>
                </c:pt>
                <c:pt idx="1">
                  <c:v>8</c:v>
                </c:pt>
                <c:pt idx="2">
                  <c:v>13</c:v>
                </c:pt>
                <c:pt idx="3">
                  <c:v>7</c:v>
                </c:pt>
                <c:pt idx="4">
                  <c:v>5</c:v>
                </c:pt>
              </c:numCache>
            </c:numRef>
          </c:val>
          <c:extLst>
            <c:ext xmlns:c16="http://schemas.microsoft.com/office/drawing/2014/chart" uri="{C3380CC4-5D6E-409C-BE32-E72D297353CC}">
              <c16:uniqueId val="{00000000-6001-4D6A-BC3A-DEE801D5952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41832370-98C9-7648-86ED-D5D3FB5F4A57}" type="datetimeFigureOut">
              <a:rPr lang="en-US" smtClean="0"/>
              <a:pPr/>
              <a:t>9/18/2025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04A205CD-D6BA-DD4B-B918-69919E1E921A}" type="slidenum">
              <a:rPr lang="en-US" smtClean="0"/>
              <a:pPr/>
              <a:t>‹#›</a:t>
            </a:fld>
            <a:endParaRPr lang="en-US" dirty="0"/>
          </a:p>
        </p:txBody>
      </p:sp>
    </p:spTree>
    <p:extLst>
      <p:ext uri="{BB962C8B-B14F-4D97-AF65-F5344CB8AC3E}">
        <p14:creationId xmlns:p14="http://schemas.microsoft.com/office/powerpoint/2010/main" val="197842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0" i="1" kern="100">
                <a:effectLst/>
                <a:latin typeface="Roboto"/>
                <a:ea typeface="Roboto"/>
                <a:cs typeface="Roboto"/>
              </a:rPr>
              <a:t>[The mission of this slide is to </a:t>
            </a:r>
            <a:r>
              <a:rPr lang="en-US" b="1" i="1" kern="100">
                <a:latin typeface="Roboto"/>
                <a:ea typeface="Roboto"/>
                <a:cs typeface="Roboto"/>
              </a:rPr>
              <a:t>validate</a:t>
            </a:r>
            <a:r>
              <a:rPr lang="en-US" i="1" kern="100">
                <a:latin typeface="Roboto"/>
                <a:ea typeface="Roboto"/>
                <a:cs typeface="Roboto"/>
              </a:rPr>
              <a:t> our publications creation]</a:t>
            </a:r>
            <a:endParaRPr lang="en-US" sz="1200" b="0" i="1" kern="100">
              <a:effectLst/>
              <a:latin typeface="Roboto"/>
              <a:ea typeface="Roboto"/>
              <a:cs typeface="Roboto"/>
            </a:endParaRPr>
          </a:p>
          <a:p>
            <a:pPr marL="0" marR="0" indent="0">
              <a:lnSpc>
                <a:spcPct val="107000"/>
              </a:lnSpc>
              <a:spcBef>
                <a:spcPts val="0"/>
              </a:spcBef>
              <a:spcAft>
                <a:spcPts val="800"/>
              </a:spcAft>
              <a:buNone/>
            </a:pPr>
            <a:endParaRPr lang="en-US" sz="1200" kern="100">
              <a:effectLst/>
              <a:latin typeface="Roboto" panose="02000000000000000000" pitchFamily="50" charset="0"/>
              <a:ea typeface="Roboto" panose="02000000000000000000" pitchFamily="50" charset="0"/>
              <a:cs typeface="Roboto" panose="02000000000000000000" pitchFamily="50" charset="0"/>
            </a:endParaRPr>
          </a:p>
          <a:p>
            <a:pPr>
              <a:lnSpc>
                <a:spcPct val="107000"/>
              </a:lnSpc>
              <a:spcAft>
                <a:spcPts val="800"/>
              </a:spcAft>
            </a:pPr>
            <a:r>
              <a:rPr lang="en-US" sz="1200" b="1" kern="100">
                <a:effectLst/>
                <a:latin typeface="Roboto"/>
                <a:ea typeface="Roboto"/>
                <a:cs typeface="Roboto"/>
              </a:rPr>
              <a:t>Scripting:</a:t>
            </a:r>
            <a:br>
              <a:rPr lang="en-US" b="1" kern="100">
                <a:latin typeface="Roboto"/>
                <a:ea typeface="Roboto"/>
                <a:cs typeface="Roboto"/>
              </a:rPr>
            </a:br>
            <a:endParaRPr lang="en-US" sz="1200" b="1" kern="100">
              <a:effectLst/>
              <a:latin typeface="Roboto"/>
              <a:ea typeface="Roboto"/>
              <a:cs typeface="Roboto"/>
            </a:endParaRPr>
          </a:p>
          <a:p>
            <a:r>
              <a:rPr lang="en-US" kern="100" err="1">
                <a:latin typeface="Roboto"/>
                <a:ea typeface="Roboto"/>
                <a:cs typeface="Roboto"/>
              </a:rPr>
              <a:t>Digitalzone</a:t>
            </a:r>
            <a:r>
              <a:rPr lang="en-US" kern="100">
                <a:latin typeface="Roboto"/>
                <a:ea typeface="Roboto"/>
                <a:cs typeface="Roboto"/>
              </a:rPr>
              <a:t> has been in the content syndication game for over a decade. And when you’re distributing content at scale every day, you develop a unique advantage: real-time insight into what B2B audiences care about—what they click, engage with, and what drives action.</a:t>
            </a:r>
            <a:endParaRPr lang="en-US">
              <a:latin typeface="Roboto"/>
              <a:ea typeface="Roboto"/>
              <a:cs typeface="Roboto"/>
            </a:endParaRPr>
          </a:p>
          <a:p>
            <a:endParaRPr lang="en-US" kern="100">
              <a:latin typeface="Roboto"/>
              <a:ea typeface="Roboto"/>
              <a:cs typeface="Roboto"/>
            </a:endParaRPr>
          </a:p>
          <a:p>
            <a:r>
              <a:rPr lang="en-US" kern="100">
                <a:latin typeface="Roboto"/>
                <a:ea typeface="Roboto"/>
                <a:cs typeface="Roboto"/>
              </a:rPr>
              <a:t>We took that rich behavioral data, drawn from over 120 million B2B buyer profiles, and leveraged it to build three publication brands.</a:t>
            </a:r>
            <a:endParaRPr lang="en-US">
              <a:latin typeface="Roboto"/>
              <a:ea typeface="Roboto"/>
              <a:cs typeface="Roboto"/>
            </a:endParaRPr>
          </a:p>
          <a:p>
            <a:pPr marL="285750" indent="-285750">
              <a:buFont typeface="Arial"/>
              <a:buChar char="•"/>
            </a:pPr>
            <a:r>
              <a:rPr lang="en-US" kern="100">
                <a:latin typeface="Roboto"/>
                <a:ea typeface="Roboto"/>
                <a:cs typeface="Roboto"/>
              </a:rPr>
              <a:t>Our publications reflect our most significant chunks of readers. </a:t>
            </a:r>
            <a:endParaRPr lang="en-US">
              <a:latin typeface="Roboto"/>
              <a:ea typeface="Roboto"/>
              <a:cs typeface="Roboto"/>
            </a:endParaRPr>
          </a:p>
          <a:p>
            <a:pPr marL="285750" indent="-285750">
              <a:buFont typeface="Arial"/>
              <a:buChar char="•"/>
            </a:pPr>
            <a:r>
              <a:rPr lang="en-US" kern="100">
                <a:latin typeface="Roboto"/>
                <a:ea typeface="Roboto"/>
                <a:cs typeface="Roboto"/>
              </a:rPr>
              <a:t>We examined what content these audiences engaged with most, what topics sparked their interest, and the trends that emerged. </a:t>
            </a:r>
            <a:endParaRPr lang="en-US">
              <a:latin typeface="Roboto"/>
              <a:ea typeface="Roboto"/>
              <a:cs typeface="Roboto"/>
            </a:endParaRPr>
          </a:p>
          <a:p>
            <a:pPr marL="285750" indent="-285750">
              <a:buFont typeface="Arial"/>
              <a:buChar char="•"/>
            </a:pPr>
            <a:r>
              <a:rPr lang="en-US" kern="100">
                <a:latin typeface="Roboto"/>
                <a:ea typeface="Roboto"/>
                <a:cs typeface="Roboto"/>
              </a:rPr>
              <a:t>Then, we funneled those insights directly into the DNA of our publications.</a:t>
            </a:r>
            <a:endParaRPr lang="en-US">
              <a:latin typeface="Roboto"/>
              <a:ea typeface="Roboto"/>
              <a:cs typeface="Roboto"/>
            </a:endParaRPr>
          </a:p>
          <a:p>
            <a:endParaRPr lang="en-US" kern="100">
              <a:latin typeface="Roboto"/>
              <a:ea typeface="Roboto"/>
              <a:cs typeface="Roboto"/>
            </a:endParaRPr>
          </a:p>
          <a:p>
            <a:r>
              <a:rPr lang="en-US" kern="100">
                <a:latin typeface="Roboto"/>
                <a:ea typeface="Roboto"/>
                <a:cs typeface="Roboto"/>
              </a:rPr>
              <a:t>Because we know what your target audience is reading, we can fast-track engagement. Our readers aren't cold leads; we already have contact-level understanding of their editorial interests. We don't stop at clicks and impressions. With our </a:t>
            </a:r>
            <a:r>
              <a:rPr lang="en-US" b="1" kern="100">
                <a:latin typeface="Roboto"/>
                <a:ea typeface="Roboto"/>
                <a:cs typeface="Roboto"/>
              </a:rPr>
              <a:t>journey pixel</a:t>
            </a:r>
            <a:r>
              <a:rPr lang="en-US" kern="100">
                <a:latin typeface="Roboto"/>
                <a:ea typeface="Roboto"/>
                <a:cs typeface="Roboto"/>
              </a:rPr>
              <a:t> and </a:t>
            </a:r>
            <a:r>
              <a:rPr lang="en-US" b="1" kern="100">
                <a:latin typeface="Roboto"/>
                <a:ea typeface="Roboto"/>
                <a:cs typeface="Roboto"/>
              </a:rPr>
              <a:t>contact-level reporting</a:t>
            </a:r>
            <a:r>
              <a:rPr lang="en-US" kern="100">
                <a:latin typeface="Roboto"/>
                <a:ea typeface="Roboto"/>
                <a:cs typeface="Roboto"/>
              </a:rPr>
              <a:t>, we show you exactly who's engaging with your content and how they’re moving through your funnel. That includes article-level engagement, topic trends, and buyer intent signals.</a:t>
            </a:r>
            <a:endParaRPr lang="en-US">
              <a:latin typeface="Roboto"/>
              <a:ea typeface="Roboto"/>
              <a:cs typeface="Roboto"/>
            </a:endParaRPr>
          </a:p>
          <a:p>
            <a:endParaRPr lang="en-US" kern="100">
              <a:latin typeface="Roboto"/>
              <a:ea typeface="Roboto"/>
              <a:cs typeface="Roboto"/>
            </a:endParaRPr>
          </a:p>
          <a:p>
            <a:r>
              <a:rPr lang="en-US" kern="100">
                <a:latin typeface="Roboto"/>
                <a:ea typeface="Roboto"/>
                <a:cs typeface="Roboto"/>
              </a:rPr>
              <a:t>All of this is made possible through what we call the </a:t>
            </a:r>
            <a:r>
              <a:rPr lang="en-US" kern="100" err="1">
                <a:latin typeface="Roboto"/>
                <a:ea typeface="Roboto"/>
                <a:cs typeface="Roboto"/>
              </a:rPr>
              <a:t>Digitalzone</a:t>
            </a:r>
            <a:r>
              <a:rPr lang="en-US" kern="100">
                <a:latin typeface="Roboto"/>
                <a:ea typeface="Roboto"/>
                <a:cs typeface="Roboto"/>
              </a:rPr>
              <a:t> Data Cloud. We evaluate buyer behavior, build strategies aligned with that behavior, and continually refine based on the engagement journeys we observe across our sites. We optimize the experience so you’re not just catching the top-of-funnel interest with thought leadership content—but also moving those prospects down the funnel.</a:t>
            </a:r>
            <a:endParaRPr lang="en-US">
              <a:latin typeface="Roboto"/>
              <a:ea typeface="Roboto"/>
              <a:cs typeface="Roboto"/>
            </a:endParaRPr>
          </a:p>
          <a:p>
            <a:endParaRPr lang="en-US" kern="100">
              <a:latin typeface="Roboto"/>
              <a:ea typeface="Roboto"/>
              <a:cs typeface="Roboto"/>
            </a:endParaRPr>
          </a:p>
          <a:p>
            <a:r>
              <a:rPr lang="en-US" kern="100">
                <a:latin typeface="Roboto"/>
                <a:ea typeface="Roboto"/>
                <a:cs typeface="Roboto"/>
              </a:rPr>
              <a:t>So no, we’re not Forbes or HuffPost—</a:t>
            </a:r>
            <a:r>
              <a:rPr lang="en-US" b="1" kern="100">
                <a:latin typeface="Roboto"/>
                <a:ea typeface="Roboto"/>
                <a:cs typeface="Roboto"/>
              </a:rPr>
              <a:t>and we’re not trying to be</a:t>
            </a:r>
            <a:r>
              <a:rPr lang="en-US" kern="100">
                <a:latin typeface="Roboto"/>
                <a:ea typeface="Roboto"/>
                <a:cs typeface="Roboto"/>
              </a:rPr>
              <a:t>. What sets us apart is that everything we do is grounded in</a:t>
            </a:r>
            <a:r>
              <a:rPr lang="en-US" i="1" kern="100">
                <a:latin typeface="Roboto"/>
                <a:ea typeface="Roboto"/>
                <a:cs typeface="Roboto"/>
              </a:rPr>
              <a:t> real buyer behavior and engagement.</a:t>
            </a:r>
            <a:endParaRPr lang="en-US" i="1">
              <a:latin typeface="Roboto"/>
              <a:ea typeface="Roboto"/>
              <a:cs typeface="Roboto"/>
            </a:endParaRPr>
          </a:p>
        </p:txBody>
      </p:sp>
      <p:sp>
        <p:nvSpPr>
          <p:cNvPr id="4" name="Slide Number Placeholder 3"/>
          <p:cNvSpPr>
            <a:spLocks noGrp="1"/>
          </p:cNvSpPr>
          <p:nvPr>
            <p:ph type="sldNum" sz="quarter" idx="5"/>
          </p:nvPr>
        </p:nvSpPr>
        <p:spPr/>
        <p:txBody>
          <a:bodyPr/>
          <a:lstStyle/>
          <a:p>
            <a:fld id="{04A205CD-D6BA-DD4B-B918-69919E1E921A}" type="slidenum">
              <a:rPr lang="en-US" smtClean="0"/>
              <a:pPr/>
              <a:t>2</a:t>
            </a:fld>
            <a:endParaRPr lang="en-US"/>
          </a:p>
        </p:txBody>
      </p:sp>
    </p:spTree>
    <p:extLst>
      <p:ext uri="{BB962C8B-B14F-4D97-AF65-F5344CB8AC3E}">
        <p14:creationId xmlns:p14="http://schemas.microsoft.com/office/powerpoint/2010/main" val="4283117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A205CD-D6BA-DD4B-B918-69919E1E921A}" type="slidenum">
              <a:rPr lang="en-US" smtClean="0"/>
              <a:pPr/>
              <a:t>11</a:t>
            </a:fld>
            <a:endParaRPr lang="en-US"/>
          </a:p>
        </p:txBody>
      </p:sp>
    </p:spTree>
    <p:extLst>
      <p:ext uri="{BB962C8B-B14F-4D97-AF65-F5344CB8AC3E}">
        <p14:creationId xmlns:p14="http://schemas.microsoft.com/office/powerpoint/2010/main" val="2307163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FCA49-A49C-C8B0-CB53-90589B173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7A1B1-B863-4CCB-771B-0E52637DE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EBC5C-3222-35A9-39E7-2F6B5EBE2740}"/>
              </a:ext>
            </a:extLst>
          </p:cNvPr>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differentiate</a:t>
            </a:r>
            <a:r>
              <a:rPr lang="en-US" i="1">
                <a:latin typeface="Roboto"/>
                <a:ea typeface="Roboto"/>
                <a:cs typeface="Roboto"/>
              </a:rPr>
              <a:t> our Data and explain introduce Pixel insights]</a:t>
            </a:r>
            <a:endParaRPr lang="en-US">
              <a:latin typeface="Roboto"/>
              <a:ea typeface="Roboto"/>
              <a:cs typeface="Roboto"/>
            </a:endParaRPr>
          </a:p>
          <a:p>
            <a:endParaRPr lang="en-US" i="1">
              <a:latin typeface="Roboto"/>
              <a:ea typeface="Roboto"/>
              <a:cs typeface="Roboto"/>
            </a:endParaRPr>
          </a:p>
          <a:p>
            <a:r>
              <a:rPr lang="en-US" b="1" i="1">
                <a:latin typeface="Roboto"/>
                <a:ea typeface="Roboto"/>
                <a:cs typeface="Roboto"/>
              </a:rPr>
              <a:t>Scripting: </a:t>
            </a:r>
          </a:p>
          <a:p>
            <a:endParaRPr lang="en-US" i="1">
              <a:latin typeface="Roboto"/>
              <a:ea typeface="Roboto"/>
              <a:cs typeface="Roboto"/>
            </a:endParaRPr>
          </a:p>
          <a:p>
            <a:r>
              <a:rPr lang="en-US">
                <a:latin typeface="Roboto"/>
                <a:ea typeface="Roboto"/>
                <a:cs typeface="Roboto"/>
              </a:rPr>
              <a:t>Most platforms talk about impressions. We talk about individuals.</a:t>
            </a:r>
          </a:p>
          <a:p>
            <a:endParaRPr lang="en-US">
              <a:latin typeface="Roboto"/>
              <a:ea typeface="Roboto"/>
              <a:cs typeface="Roboto"/>
            </a:endParaRPr>
          </a:p>
          <a:p>
            <a:r>
              <a:rPr lang="en-US">
                <a:latin typeface="Roboto"/>
                <a:ea typeface="Roboto"/>
                <a:cs typeface="Roboto"/>
              </a:rPr>
              <a:t>Our data isn’t scraped, stitched, or secondhand. It’s first-party, contact-level intelligence. Every click, every pageview, every content interaction is tied to a real person with a verified identity. That means we’re not just tracking volume—we’re tracking </a:t>
            </a:r>
            <a:r>
              <a:rPr lang="en-US" i="1">
                <a:latin typeface="Roboto"/>
                <a:ea typeface="Roboto"/>
                <a:cs typeface="Roboto"/>
              </a:rPr>
              <a:t>who</a:t>
            </a:r>
            <a:r>
              <a:rPr lang="en-US">
                <a:latin typeface="Roboto"/>
                <a:ea typeface="Roboto"/>
                <a:cs typeface="Roboto"/>
              </a:rPr>
              <a:t> engaged, </a:t>
            </a:r>
            <a:r>
              <a:rPr lang="en-US" i="1">
                <a:latin typeface="Roboto"/>
                <a:ea typeface="Roboto"/>
                <a:cs typeface="Roboto"/>
              </a:rPr>
              <a:t>what</a:t>
            </a:r>
            <a:r>
              <a:rPr lang="en-US">
                <a:latin typeface="Roboto"/>
                <a:ea typeface="Roboto"/>
                <a:cs typeface="Roboto"/>
              </a:rPr>
              <a:t> they engaged with, and </a:t>
            </a:r>
            <a:r>
              <a:rPr lang="en-US" i="1">
                <a:latin typeface="Roboto"/>
                <a:ea typeface="Roboto"/>
                <a:cs typeface="Roboto"/>
              </a:rPr>
              <a:t>where</a:t>
            </a:r>
            <a:r>
              <a:rPr lang="en-US">
                <a:latin typeface="Roboto"/>
                <a:ea typeface="Roboto"/>
                <a:cs typeface="Roboto"/>
              </a:rPr>
              <a:t> they are in the funnel.</a:t>
            </a:r>
            <a:endParaRPr lang="en-US">
              <a:ea typeface="Roboto"/>
              <a:cs typeface="Roboto"/>
            </a:endParaRPr>
          </a:p>
          <a:p>
            <a:endParaRPr lang="en-US">
              <a:latin typeface="Roboto"/>
              <a:ea typeface="Roboto"/>
              <a:cs typeface="Roboto"/>
            </a:endParaRPr>
          </a:p>
          <a:p>
            <a:r>
              <a:rPr lang="en-US">
                <a:latin typeface="Roboto"/>
                <a:ea typeface="Roboto"/>
                <a:cs typeface="Roboto"/>
              </a:rPr>
              <a:t>Data callouts: </a:t>
            </a:r>
          </a:p>
          <a:p>
            <a:pPr marL="171450" indent="-171450">
              <a:buFont typeface="Arial"/>
              <a:buChar char="•"/>
            </a:pPr>
            <a:r>
              <a:rPr lang="en-US">
                <a:latin typeface="Roboto"/>
                <a:ea typeface="Roboto"/>
                <a:cs typeface="Roboto"/>
              </a:rPr>
              <a:t>Readers in marketing and advertising = </a:t>
            </a:r>
            <a:r>
              <a:rPr lang="en-US" b="1">
                <a:latin typeface="Roboto"/>
                <a:ea typeface="Roboto"/>
                <a:cs typeface="Roboto"/>
              </a:rPr>
              <a:t>40%</a:t>
            </a:r>
            <a:r>
              <a:rPr lang="en-US">
                <a:latin typeface="Roboto"/>
                <a:ea typeface="Roboto"/>
                <a:cs typeface="Roboto"/>
              </a:rPr>
              <a:t> of our targeted audience.</a:t>
            </a:r>
          </a:p>
          <a:p>
            <a:pPr marL="171450" indent="-171450">
              <a:buFont typeface="Arial"/>
              <a:buChar char="•"/>
            </a:pPr>
            <a:r>
              <a:rPr lang="en-US">
                <a:latin typeface="Roboto"/>
                <a:ea typeface="Roboto"/>
                <a:cs typeface="Roboto"/>
              </a:rPr>
              <a:t>We engage readers at every level of the funnel, every day. From startup staff to industry level VPs. </a:t>
            </a:r>
          </a:p>
          <a:p>
            <a:endParaRPr lang="en-US">
              <a:latin typeface="Roboto"/>
              <a:ea typeface="Roboto"/>
              <a:cs typeface="Roboto"/>
            </a:endParaRPr>
          </a:p>
          <a:p>
            <a:r>
              <a:rPr lang="en-US"/>
              <a:t>It’s that level of visibility that powers our Journey Pixel and our Insight Hubs. We can tell you which job title clicked your article, which company visited your collection, and who came back three times in one week.</a:t>
            </a:r>
          </a:p>
          <a:p>
            <a:endParaRPr lang="en-US">
              <a:latin typeface="Roboto"/>
              <a:ea typeface="Roboto"/>
              <a:cs typeface="Roboto"/>
            </a:endParaRPr>
          </a:p>
          <a:p>
            <a:r>
              <a:rPr lang="en-US">
                <a:latin typeface="Roboto"/>
                <a:ea typeface="Roboto"/>
                <a:cs typeface="Roboto"/>
              </a:rPr>
              <a:t>It’s not just data. It’s buyer behavior, decoded—so you can act faster, nurture smarter, and convert with confidence.</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35945B1-B95F-CB78-565F-8EC341CAB691}"/>
              </a:ext>
            </a:extLst>
          </p:cNvPr>
          <p:cNvSpPr>
            <a:spLocks noGrp="1"/>
          </p:cNvSpPr>
          <p:nvPr>
            <p:ph type="sldNum" sz="quarter" idx="5"/>
          </p:nvPr>
        </p:nvSpPr>
        <p:spPr/>
        <p:txBody>
          <a:bodyPr/>
          <a:lstStyle/>
          <a:p>
            <a:fld id="{04A205CD-D6BA-DD4B-B918-69919E1E921A}" type="slidenum">
              <a:rPr lang="en-US" smtClean="0"/>
              <a:pPr/>
              <a:t>12</a:t>
            </a:fld>
            <a:endParaRPr lang="en-US"/>
          </a:p>
        </p:txBody>
      </p:sp>
    </p:spTree>
    <p:extLst>
      <p:ext uri="{BB962C8B-B14F-4D97-AF65-F5344CB8AC3E}">
        <p14:creationId xmlns:p14="http://schemas.microsoft.com/office/powerpoint/2010/main" val="1836532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78872-81B6-FCBE-E22D-010A6483B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0DFFD-C76F-D48E-8828-B6B43058F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F0682-F911-26ED-CC05-386001F05865}"/>
              </a:ext>
            </a:extLst>
          </p:cNvPr>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differentiate</a:t>
            </a:r>
            <a:r>
              <a:rPr lang="en-US" i="1">
                <a:latin typeface="Roboto"/>
                <a:ea typeface="Roboto"/>
                <a:cs typeface="Roboto"/>
              </a:rPr>
              <a:t> our Data and explain introduce Pixel insights]</a:t>
            </a:r>
            <a:endParaRPr lang="en-US">
              <a:latin typeface="Roboto"/>
              <a:ea typeface="Roboto"/>
              <a:cs typeface="Roboto"/>
            </a:endParaRPr>
          </a:p>
          <a:p>
            <a:endParaRPr lang="en-US">
              <a:ea typeface="Roboto" panose="02000000000000000000" pitchFamily="2" charset="0"/>
              <a:cs typeface="Roboto" panose="02000000000000000000" pitchFamily="2" charset="0"/>
            </a:endParaRPr>
          </a:p>
          <a:p>
            <a:r>
              <a:rPr lang="en-US" b="1">
                <a:latin typeface="Roboto"/>
                <a:ea typeface="Roboto"/>
                <a:cs typeface="Roboto"/>
              </a:rPr>
              <a:t>Scripting:</a:t>
            </a:r>
            <a:endParaRPr lang="en-US">
              <a:latin typeface="Roboto"/>
              <a:ea typeface="Roboto"/>
              <a:cs typeface="Roboto"/>
            </a:endParaRPr>
          </a:p>
          <a:p>
            <a:endParaRPr lang="en-US">
              <a:latin typeface="Roboto"/>
              <a:ea typeface="Roboto"/>
              <a:cs typeface="Roboto"/>
            </a:endParaRPr>
          </a:p>
          <a:p>
            <a:r>
              <a:rPr lang="en-US">
                <a:latin typeface="Roboto"/>
                <a:ea typeface="Roboto"/>
                <a:cs typeface="Roboto"/>
              </a:rPr>
              <a:t>Here’s where it all comes together: we don’t just show you that someone engaged—we show you </a:t>
            </a:r>
            <a:r>
              <a:rPr lang="en-US" i="1">
                <a:latin typeface="Roboto"/>
                <a:ea typeface="Roboto"/>
                <a:cs typeface="Roboto"/>
              </a:rPr>
              <a:t>who</a:t>
            </a:r>
            <a:r>
              <a:rPr lang="en-US">
                <a:latin typeface="Roboto"/>
                <a:ea typeface="Roboto"/>
                <a:cs typeface="Roboto"/>
              </a:rPr>
              <a:t> they are and </a:t>
            </a:r>
            <a:r>
              <a:rPr lang="en-US" i="1">
                <a:latin typeface="Roboto"/>
                <a:ea typeface="Roboto"/>
                <a:cs typeface="Roboto"/>
              </a:rPr>
              <a:t>what</a:t>
            </a:r>
            <a:r>
              <a:rPr lang="en-US">
                <a:latin typeface="Roboto"/>
                <a:ea typeface="Roboto"/>
                <a:cs typeface="Roboto"/>
              </a:rPr>
              <a:t> they did.</a:t>
            </a:r>
            <a:endParaRPr lang="en-US"/>
          </a:p>
          <a:p>
            <a:r>
              <a:rPr lang="en-US">
                <a:latin typeface="Roboto"/>
                <a:ea typeface="Roboto"/>
                <a:cs typeface="Roboto"/>
              </a:rPr>
              <a:t>With our Journey Pixel and contact-level reporting, you get visibility into the full content journey:</a:t>
            </a:r>
          </a:p>
          <a:p>
            <a:pPr marL="285750" indent="-285750">
              <a:buFont typeface="Arial"/>
              <a:buChar char="•"/>
            </a:pPr>
            <a:r>
              <a:rPr lang="en-US">
                <a:latin typeface="Roboto"/>
                <a:ea typeface="Roboto"/>
                <a:cs typeface="Roboto"/>
              </a:rPr>
              <a:t>Name, company, job title, and email</a:t>
            </a:r>
          </a:p>
          <a:p>
            <a:pPr marL="285750" indent="-285750">
              <a:buFont typeface="Arial"/>
              <a:buChar char="•"/>
            </a:pPr>
            <a:r>
              <a:rPr lang="en-US">
                <a:latin typeface="Roboto"/>
                <a:ea typeface="Roboto"/>
                <a:cs typeface="Roboto"/>
              </a:rPr>
              <a:t>What content they viewed</a:t>
            </a:r>
          </a:p>
          <a:p>
            <a:pPr marL="285750" indent="-285750">
              <a:buFont typeface="Arial"/>
              <a:buChar char="•"/>
            </a:pPr>
            <a:r>
              <a:rPr lang="en-US">
                <a:latin typeface="Roboto"/>
                <a:ea typeface="Roboto"/>
                <a:cs typeface="Roboto"/>
              </a:rPr>
              <a:t>How many times they returned</a:t>
            </a:r>
          </a:p>
          <a:p>
            <a:pPr marL="285750" indent="-285750">
              <a:buFont typeface="Arial"/>
              <a:buChar char="•"/>
            </a:pPr>
            <a:r>
              <a:rPr lang="en-US">
                <a:latin typeface="Roboto"/>
                <a:ea typeface="Roboto"/>
                <a:cs typeface="Roboto"/>
              </a:rPr>
              <a:t>And how far they moved through your funnel</a:t>
            </a:r>
          </a:p>
          <a:p>
            <a:endParaRPr lang="en-US">
              <a:latin typeface="Roboto"/>
              <a:ea typeface="Roboto"/>
              <a:cs typeface="Roboto"/>
            </a:endParaRPr>
          </a:p>
          <a:p>
            <a:r>
              <a:rPr lang="en-US">
                <a:latin typeface="Roboto"/>
                <a:ea typeface="Roboto"/>
                <a:cs typeface="Roboto"/>
              </a:rPr>
              <a:t>We resolve </a:t>
            </a:r>
            <a:r>
              <a:rPr lang="en-US" b="1">
                <a:latin typeface="Roboto"/>
                <a:ea typeface="Roboto"/>
                <a:cs typeface="Roboto"/>
              </a:rPr>
              <a:t>40%+ of site traffic to known identities</a:t>
            </a:r>
            <a:r>
              <a:rPr lang="en-US">
                <a:latin typeface="Roboto"/>
                <a:ea typeface="Roboto"/>
                <a:cs typeface="Roboto"/>
              </a:rPr>
              <a:t>, so you’re not working with anonymous signals—you’re tracking verified engagement.</a:t>
            </a:r>
          </a:p>
          <a:p>
            <a:r>
              <a:rPr lang="en-US">
                <a:latin typeface="Roboto"/>
                <a:ea typeface="Roboto"/>
                <a:cs typeface="Roboto"/>
              </a:rPr>
              <a:t>And when you pair this with campaign reporting, this is real behavior. Real identity. And real fuel for your nurture and sales strategy.</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CD4E01D2-2D24-946E-A121-61BD0E0C13F3}"/>
              </a:ext>
            </a:extLst>
          </p:cNvPr>
          <p:cNvSpPr>
            <a:spLocks noGrp="1"/>
          </p:cNvSpPr>
          <p:nvPr>
            <p:ph type="sldNum" sz="quarter" idx="5"/>
          </p:nvPr>
        </p:nvSpPr>
        <p:spPr/>
        <p:txBody>
          <a:bodyPr/>
          <a:lstStyle/>
          <a:p>
            <a:fld id="{04A205CD-D6BA-DD4B-B918-69919E1E921A}" type="slidenum">
              <a:rPr lang="en-US" smtClean="0"/>
              <a:pPr/>
              <a:t>13</a:t>
            </a:fld>
            <a:endParaRPr lang="en-US"/>
          </a:p>
        </p:txBody>
      </p:sp>
    </p:spTree>
    <p:extLst>
      <p:ext uri="{BB962C8B-B14F-4D97-AF65-F5344CB8AC3E}">
        <p14:creationId xmlns:p14="http://schemas.microsoft.com/office/powerpoint/2010/main" val="1280080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BEE08-EBF3-D054-8C4B-3181D9A00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7EEBF-0D04-288F-4698-1731DF56F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82CA8-46BC-A239-4293-3AC7AFBF59C0}"/>
              </a:ext>
            </a:extLst>
          </p:cNvPr>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introduce</a:t>
            </a:r>
            <a:r>
              <a:rPr lang="en-US" i="1">
                <a:latin typeface="Roboto"/>
                <a:ea typeface="Roboto"/>
                <a:cs typeface="Roboto"/>
              </a:rPr>
              <a:t> our Insight Hub.]</a:t>
            </a:r>
            <a:endParaRPr lang="en-US">
              <a:ea typeface="Roboto" panose="02000000000000000000" pitchFamily="2" charset="0"/>
              <a:cs typeface="Roboto" panose="02000000000000000000" pitchFamily="2" charset="0"/>
            </a:endParaRPr>
          </a:p>
          <a:p>
            <a:endParaRPr lang="en-US"/>
          </a:p>
          <a:p>
            <a:r>
              <a:rPr lang="en-US" b="1"/>
              <a:t>Scripting:</a:t>
            </a:r>
            <a:endParaRPr lang="en-US"/>
          </a:p>
          <a:p>
            <a:endParaRPr lang="en-US">
              <a:latin typeface="Roboto"/>
              <a:ea typeface="Roboto"/>
              <a:cs typeface="Roboto"/>
            </a:endParaRPr>
          </a:p>
          <a:p>
            <a:r>
              <a:rPr lang="en-US">
                <a:latin typeface="Roboto"/>
                <a:ea typeface="Roboto"/>
                <a:cs typeface="Roboto"/>
              </a:rPr>
              <a:t>So here’s the difference when you invest in an Insight Hub or a brand-to-demand campaign with us: we don’t just push content out and hope it lands. We start by digging into who you’re actually trying to reach.</a:t>
            </a:r>
            <a:endParaRPr lang="en-US"/>
          </a:p>
          <a:p>
            <a:endParaRPr lang="en-US">
              <a:latin typeface="Roboto"/>
              <a:ea typeface="Roboto"/>
              <a:cs typeface="Roboto"/>
            </a:endParaRPr>
          </a:p>
          <a:p>
            <a:pPr marL="171450" indent="-171450">
              <a:buFont typeface="Arial"/>
              <a:buChar char="•"/>
            </a:pPr>
            <a:r>
              <a:rPr lang="en-US" b="1" i="1">
                <a:latin typeface="Roboto"/>
                <a:ea typeface="Roboto"/>
                <a:cs typeface="Roboto"/>
              </a:rPr>
              <a:t>Work backwards from your ICP: </a:t>
            </a:r>
            <a:r>
              <a:rPr lang="en-US">
                <a:latin typeface="Roboto"/>
                <a:ea typeface="Roboto"/>
                <a:cs typeface="Roboto"/>
              </a:rPr>
              <a:t>We look at what your ideal buyers are already engaging with on our network—the topics they care about, the articles they’re clicking on—and then our editorial team builds a strategy around that audience.</a:t>
            </a:r>
          </a:p>
          <a:p>
            <a:pPr marL="171450" indent="-171450">
              <a:buFont typeface="Arial"/>
              <a:buChar char="•"/>
            </a:pPr>
            <a:r>
              <a:rPr lang="en-US" b="1" i="1">
                <a:latin typeface="Roboto"/>
                <a:ea typeface="Roboto"/>
                <a:cs typeface="Roboto"/>
              </a:rPr>
              <a:t>Our team are trained journalists with integrity:</a:t>
            </a:r>
            <a:r>
              <a:rPr lang="en-US">
                <a:latin typeface="Roboto"/>
                <a:ea typeface="Roboto"/>
                <a:cs typeface="Roboto"/>
              </a:rPr>
              <a:t> It’s not just a content dump—it’s a guided experience. We want your articles to be clickable, sure. But more than that, we want people to stick around. To click into one piece, then another, and start really connecting with your brand.</a:t>
            </a:r>
            <a:endParaRPr lang="en-US" i="1">
              <a:latin typeface="Roboto"/>
              <a:ea typeface="Roboto"/>
              <a:cs typeface="Roboto"/>
            </a:endParaRPr>
          </a:p>
          <a:p>
            <a:pPr marL="171450" indent="-171450">
              <a:buFont typeface="Arial"/>
              <a:buChar char="•"/>
            </a:pPr>
            <a:r>
              <a:rPr lang="en-US" b="1" i="1">
                <a:latin typeface="Roboto"/>
                <a:ea typeface="Roboto"/>
                <a:cs typeface="Roboto"/>
              </a:rPr>
              <a:t>Contact-level insights:  </a:t>
            </a:r>
            <a:r>
              <a:rPr lang="en-US">
                <a:latin typeface="Roboto"/>
                <a:ea typeface="Roboto"/>
                <a:cs typeface="Roboto"/>
              </a:rPr>
              <a:t>And because we’ve got the Journey Pixel running in the background, we’re tracking all of that behavior. We’re constantly watching what’s getting attention and what’s not—so we can keep optimizing and adjusting to keep the right people engaged.</a:t>
            </a:r>
            <a:endParaRPr lang="en-US" b="1" i="1">
              <a:latin typeface="Roboto"/>
              <a:ea typeface="Roboto"/>
              <a:cs typeface="Roboto"/>
            </a:endParaRPr>
          </a:p>
          <a:p>
            <a:endParaRPr lang="en-US">
              <a:latin typeface="Roboto"/>
              <a:ea typeface="Roboto"/>
              <a:cs typeface="Roboto"/>
            </a:endParaRPr>
          </a:p>
          <a:p>
            <a:r>
              <a:rPr lang="en-US">
                <a:latin typeface="Roboto"/>
                <a:ea typeface="Roboto"/>
                <a:cs typeface="Roboto"/>
              </a:rPr>
              <a:t>Sometimes that means someone lands on a thought leadership piece… then ends up on an article comparing the top five demand gen providers—and hey, your brand’s right there. That’s how we help guide the journey, naturally. And the best part? With our Journey Reporting, we can show you exactly where someone is in the funnel based on the content they’re engaging with. Real insights, not just pageviews.</a:t>
            </a:r>
          </a:p>
          <a:p>
            <a:endParaRPr lang="en-US">
              <a:ea typeface="Roboto"/>
              <a:cs typeface="Roboto"/>
            </a:endParaRPr>
          </a:p>
        </p:txBody>
      </p:sp>
      <p:sp>
        <p:nvSpPr>
          <p:cNvPr id="4" name="Slide Number Placeholder 3">
            <a:extLst>
              <a:ext uri="{FF2B5EF4-FFF2-40B4-BE49-F238E27FC236}">
                <a16:creationId xmlns:a16="http://schemas.microsoft.com/office/drawing/2014/main" id="{625F2E5B-0A87-E8D0-638E-56273BE5586F}"/>
              </a:ext>
            </a:extLst>
          </p:cNvPr>
          <p:cNvSpPr>
            <a:spLocks noGrp="1"/>
          </p:cNvSpPr>
          <p:nvPr>
            <p:ph type="sldNum" sz="quarter" idx="5"/>
          </p:nvPr>
        </p:nvSpPr>
        <p:spPr/>
        <p:txBody>
          <a:bodyPr/>
          <a:lstStyle/>
          <a:p>
            <a:fld id="{04A205CD-D6BA-DD4B-B918-69919E1E921A}" type="slidenum">
              <a:rPr lang="en-US" smtClean="0"/>
              <a:pPr/>
              <a:t>15</a:t>
            </a:fld>
            <a:endParaRPr lang="en-US"/>
          </a:p>
        </p:txBody>
      </p:sp>
    </p:spTree>
    <p:extLst>
      <p:ext uri="{BB962C8B-B14F-4D97-AF65-F5344CB8AC3E}">
        <p14:creationId xmlns:p14="http://schemas.microsoft.com/office/powerpoint/2010/main" val="876521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explain </a:t>
            </a:r>
            <a:r>
              <a:rPr lang="en-US" i="1">
                <a:latin typeface="Roboto"/>
                <a:ea typeface="Roboto"/>
                <a:cs typeface="Roboto"/>
              </a:rPr>
              <a:t>our Insight Hub process.]</a:t>
            </a:r>
            <a:endParaRPr lang="en-US">
              <a:ea typeface="Roboto" panose="02000000000000000000" pitchFamily="2" charset="0"/>
              <a:cs typeface="Roboto" panose="02000000000000000000" pitchFamily="2" charset="0"/>
            </a:endParaRPr>
          </a:p>
          <a:p>
            <a:endParaRPr lang="en-US"/>
          </a:p>
          <a:p>
            <a:r>
              <a:rPr lang="en-US" b="1">
                <a:latin typeface="Roboto"/>
                <a:ea typeface="Roboto"/>
                <a:cs typeface="Roboto"/>
              </a:rPr>
              <a:t>Scripting:</a:t>
            </a:r>
            <a:endParaRPr lang="en-US">
              <a:latin typeface="Roboto"/>
              <a:ea typeface="Roboto"/>
              <a:cs typeface="Roboto"/>
            </a:endParaRPr>
          </a:p>
          <a:p>
            <a:endParaRPr lang="en-US">
              <a:latin typeface="Roboto"/>
              <a:ea typeface="Roboto"/>
              <a:cs typeface="Roboto"/>
            </a:endParaRPr>
          </a:p>
          <a:p>
            <a:r>
              <a:rPr lang="en-US">
                <a:latin typeface="Roboto"/>
                <a:ea typeface="Roboto"/>
                <a:cs typeface="Roboto"/>
              </a:rPr>
              <a:t>So what does this actually look like in practice?</a:t>
            </a:r>
          </a:p>
          <a:p>
            <a:pPr marL="171450" indent="-171450">
              <a:buFont typeface="Arial"/>
              <a:buChar char="•"/>
            </a:pPr>
            <a:r>
              <a:rPr lang="en-US">
                <a:latin typeface="Roboto"/>
                <a:ea typeface="Roboto"/>
                <a:cs typeface="Roboto"/>
              </a:rPr>
              <a:t>Once you’re in, we kick things off with a collaborative planning phase. You bring your existing content—videos, whitepapers, whatever you’ve got—and we pair that with our editorial insight and creative direction.</a:t>
            </a:r>
          </a:p>
          <a:p>
            <a:pPr marL="171450" indent="-171450">
              <a:buFont typeface="Arial"/>
              <a:buChar char="•"/>
            </a:pPr>
            <a:r>
              <a:rPr lang="en-US">
                <a:latin typeface="Roboto"/>
                <a:ea typeface="Roboto"/>
                <a:cs typeface="Roboto"/>
              </a:rPr>
              <a:t>We’ll align on themes, messaging, and audience priorities. Our team writes any custom content needed, based on your briefs and goals. You’ll review drafts, give feedback, and we’ll make sure everything sounds and looks the way it should.</a:t>
            </a:r>
          </a:p>
          <a:p>
            <a:pPr marL="171450" indent="-171450">
              <a:buFont typeface="Arial"/>
              <a:buChar char="•"/>
            </a:pPr>
            <a:r>
              <a:rPr lang="en-US">
                <a:latin typeface="Roboto"/>
                <a:ea typeface="Roboto"/>
                <a:cs typeface="Roboto"/>
              </a:rPr>
              <a:t>Then, we build out the full Insight Hub—co-branded, beautifully designed, and structured to guide readers through a clear journey. It’s a hands-on, collaborative process—but one that’s built to be seamless. You bring the expertise, we bring the editorial and the engine.</a:t>
            </a:r>
          </a:p>
          <a:p>
            <a:endParaRPr lang="en-US">
              <a:latin typeface="Roboto"/>
              <a:ea typeface="Roboto"/>
              <a:cs typeface="Roboto"/>
            </a:endParaRPr>
          </a:p>
          <a:p>
            <a:r>
              <a:rPr lang="en-US">
                <a:latin typeface="Roboto"/>
                <a:ea typeface="Roboto"/>
                <a:cs typeface="Roboto"/>
              </a:rPr>
              <a:t>We </a:t>
            </a:r>
            <a:r>
              <a:rPr lang="en-US" err="1">
                <a:latin typeface="Roboto"/>
                <a:ea typeface="Roboto"/>
                <a:cs typeface="Roboto"/>
              </a:rPr>
              <a:t>we</a:t>
            </a:r>
            <a:r>
              <a:rPr lang="en-US">
                <a:latin typeface="Roboto"/>
                <a:ea typeface="Roboto"/>
                <a:cs typeface="Roboto"/>
              </a:rPr>
              <a:t> operate with </a:t>
            </a:r>
            <a:r>
              <a:rPr lang="en-US" b="1">
                <a:latin typeface="Roboto"/>
                <a:ea typeface="Roboto"/>
                <a:cs typeface="Roboto"/>
              </a:rPr>
              <a:t>cross-functional teams</a:t>
            </a:r>
            <a:r>
              <a:rPr lang="en-US">
                <a:latin typeface="Roboto"/>
                <a:ea typeface="Roboto"/>
                <a:cs typeface="Roboto"/>
              </a:rPr>
              <a:t> that can pivot quickly, and real-time analytics loops that </a:t>
            </a:r>
            <a:r>
              <a:rPr lang="en-US" b="1">
                <a:latin typeface="Roboto"/>
                <a:ea typeface="Roboto"/>
                <a:cs typeface="Roboto"/>
              </a:rPr>
              <a:t>shape our targeting</a:t>
            </a:r>
            <a:r>
              <a:rPr lang="en-US">
                <a:latin typeface="Roboto"/>
                <a:ea typeface="Roboto"/>
                <a:cs typeface="Roboto"/>
              </a:rPr>
              <a:t>.</a:t>
            </a:r>
          </a:p>
          <a:p>
            <a:endParaRPr lang="en-US">
              <a:latin typeface="Roboto"/>
              <a:ea typeface="Roboto"/>
              <a:cs typeface="Roboto"/>
            </a:endParaRPr>
          </a:p>
          <a:p>
            <a:r>
              <a:rPr lang="en-US">
                <a:latin typeface="Roboto"/>
                <a:ea typeface="Roboto"/>
                <a:cs typeface="Roboto"/>
              </a:rPr>
              <a:t>Main Page: https://adpulse.com/adobe-gen-z-marketing-revolution/</a:t>
            </a:r>
            <a:br>
              <a:rPr lang="en-US">
                <a:cs typeface="Roboto"/>
              </a:rPr>
            </a:br>
            <a:r>
              <a:rPr lang="en-US">
                <a:latin typeface="Roboto"/>
                <a:ea typeface="Roboto"/>
                <a:cs typeface="Roboto"/>
              </a:rPr>
              <a:t>Collection 1: https://adpulse.com/adobe-gen-z-marketing-revolution/brands-doing-it-right/</a:t>
            </a:r>
            <a:br>
              <a:rPr lang="en-US">
                <a:cs typeface="Roboto"/>
              </a:rPr>
            </a:br>
            <a:r>
              <a:rPr lang="en-US">
                <a:latin typeface="Roboto"/>
                <a:ea typeface="Roboto"/>
                <a:cs typeface="Roboto"/>
              </a:rPr>
              <a:t>Collection 2: https://adpulse.com/adobe-gen-z-marketing-revolution/value-aligned-branding/</a:t>
            </a:r>
            <a:endParaRPr lang="en-US"/>
          </a:p>
          <a:p>
            <a:endParaRPr lang="en-US"/>
          </a:p>
        </p:txBody>
      </p:sp>
      <p:sp>
        <p:nvSpPr>
          <p:cNvPr id="4" name="Slide Number Placeholder 3"/>
          <p:cNvSpPr>
            <a:spLocks noGrp="1"/>
          </p:cNvSpPr>
          <p:nvPr>
            <p:ph type="sldNum" sz="quarter" idx="5"/>
          </p:nvPr>
        </p:nvSpPr>
        <p:spPr/>
        <p:txBody>
          <a:bodyPr/>
          <a:lstStyle/>
          <a:p>
            <a:fld id="{04A205CD-D6BA-DD4B-B918-69919E1E921A}" type="slidenum">
              <a:rPr lang="en-US" smtClean="0"/>
              <a:pPr/>
              <a:t>16</a:t>
            </a:fld>
            <a:endParaRPr lang="en-US"/>
          </a:p>
        </p:txBody>
      </p:sp>
    </p:spTree>
    <p:extLst>
      <p:ext uri="{BB962C8B-B14F-4D97-AF65-F5344CB8AC3E}">
        <p14:creationId xmlns:p14="http://schemas.microsoft.com/office/powerpoint/2010/main" val="210863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a:ea typeface="Roboto"/>
                <a:cs typeface="Roboto"/>
              </a:rPr>
              <a:t>When you partner with us, we build an Insight Hub tailored to your ideal customer profile (ICP). Using real-time behavioral data from our Publications, we reverse-engineer your hub around the content your buyers are already engaging with. Everything is built to keep your ICP exploring and moving down the funnel, from curated articles and thought leadership to demand-driving assets.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4A205CD-D6BA-DD4B-B918-69919E1E921A}" type="slidenum">
              <a:rPr lang="en-US" smtClean="0"/>
              <a:pPr/>
              <a:t>17</a:t>
            </a:fld>
            <a:endParaRPr lang="en-US"/>
          </a:p>
        </p:txBody>
      </p:sp>
    </p:spTree>
    <p:extLst>
      <p:ext uri="{BB962C8B-B14F-4D97-AF65-F5344CB8AC3E}">
        <p14:creationId xmlns:p14="http://schemas.microsoft.com/office/powerpoint/2010/main" val="3815259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A205CD-D6BA-DD4B-B918-69919E1E921A}" type="slidenum">
              <a:rPr lang="en-US" smtClean="0"/>
              <a:pPr/>
              <a:t>20</a:t>
            </a:fld>
            <a:endParaRPr lang="en-US"/>
          </a:p>
        </p:txBody>
      </p:sp>
    </p:spTree>
    <p:extLst>
      <p:ext uri="{BB962C8B-B14F-4D97-AF65-F5344CB8AC3E}">
        <p14:creationId xmlns:p14="http://schemas.microsoft.com/office/powerpoint/2010/main" val="335977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 </a:t>
            </a:r>
            <a:r>
              <a:rPr lang="en-US" b="1" i="1" err="1">
                <a:latin typeface="Roboto"/>
                <a:ea typeface="Roboto"/>
                <a:cs typeface="Roboto"/>
              </a:rPr>
              <a:t>introdue</a:t>
            </a:r>
            <a:r>
              <a:rPr lang="en-US" b="1" i="1">
                <a:latin typeface="Roboto"/>
                <a:ea typeface="Roboto"/>
                <a:cs typeface="Roboto"/>
              </a:rPr>
              <a:t> </a:t>
            </a:r>
            <a:r>
              <a:rPr lang="en-US">
                <a:latin typeface="Roboto"/>
                <a:ea typeface="Roboto"/>
                <a:cs typeface="Roboto"/>
              </a:rPr>
              <a:t>our three publications and their explicitly targeted audiences.</a:t>
            </a:r>
            <a:r>
              <a:rPr lang="en-US" i="1">
                <a:latin typeface="Roboto"/>
                <a:ea typeface="Roboto"/>
                <a:cs typeface="Roboto"/>
              </a:rPr>
              <a:t>]</a:t>
            </a:r>
            <a:endParaRPr lang="en-US">
              <a:latin typeface="Roboto"/>
              <a:ea typeface="Roboto"/>
              <a:cs typeface="Roboto"/>
            </a:endParaRPr>
          </a:p>
          <a:p>
            <a:endParaRPr lang="en-US">
              <a:latin typeface="Roboto"/>
              <a:ea typeface="Roboto"/>
              <a:cs typeface="Roboto"/>
            </a:endParaRPr>
          </a:p>
          <a:p>
            <a:r>
              <a:rPr lang="en-US" b="1">
                <a:latin typeface="Roboto"/>
                <a:ea typeface="Roboto"/>
                <a:cs typeface="Roboto"/>
              </a:rPr>
              <a:t>Scripting: </a:t>
            </a:r>
            <a:endParaRPr lang="en-US" b="1">
              <a:ea typeface="Roboto" panose="02000000000000000000" pitchFamily="2" charset="0"/>
              <a:cs typeface="Roboto" panose="02000000000000000000" pitchFamily="2" charset="0"/>
            </a:endParaRPr>
          </a:p>
          <a:p>
            <a:endParaRPr lang="en-US">
              <a:latin typeface="Roboto"/>
              <a:ea typeface="Roboto"/>
              <a:cs typeface="Roboto"/>
            </a:endParaRPr>
          </a:p>
          <a:p>
            <a:r>
              <a:rPr lang="en-US">
                <a:latin typeface="Roboto"/>
                <a:ea typeface="Roboto"/>
                <a:cs typeface="Roboto"/>
              </a:rPr>
              <a:t>We didn’t create publications to chase clicks—we built them because we saw clear audience signals no one else was acting on.</a:t>
            </a:r>
            <a:endParaRPr lang="en-US"/>
          </a:p>
          <a:p>
            <a:r>
              <a:rPr lang="en-US">
                <a:latin typeface="Roboto"/>
                <a:ea typeface="Roboto"/>
                <a:cs typeface="Roboto"/>
              </a:rPr>
              <a:t>With over 120 million B2B buyers in our database, we could see where the gaps were—and we built each brand to meet a distinct audience need.</a:t>
            </a:r>
          </a:p>
          <a:p>
            <a:endParaRPr lang="en-US">
              <a:latin typeface="Roboto"/>
              <a:ea typeface="Roboto"/>
              <a:cs typeface="Roboto"/>
            </a:endParaRPr>
          </a:p>
          <a:p>
            <a:r>
              <a:rPr lang="en-US" b="1">
                <a:latin typeface="Roboto"/>
                <a:ea typeface="Roboto"/>
                <a:cs typeface="Roboto"/>
              </a:rPr>
              <a:t>CTO Magazine</a:t>
            </a:r>
            <a:r>
              <a:rPr lang="en-US">
                <a:latin typeface="Roboto"/>
                <a:ea typeface="Roboto"/>
                <a:cs typeface="Roboto"/>
              </a:rPr>
              <a:t> is for senior tech leaders shaping digital transformation.</a:t>
            </a:r>
            <a:br>
              <a:rPr lang="en-US">
                <a:cs typeface="Roboto"/>
              </a:rPr>
            </a:br>
            <a:r>
              <a:rPr lang="en-US">
                <a:latin typeface="Roboto"/>
                <a:ea typeface="Roboto"/>
                <a:cs typeface="Roboto"/>
              </a:rPr>
              <a:t> </a:t>
            </a:r>
            <a:r>
              <a:rPr lang="en-US" b="1">
                <a:latin typeface="Roboto"/>
                <a:ea typeface="Roboto"/>
                <a:cs typeface="Roboto"/>
              </a:rPr>
              <a:t>Digital Digest</a:t>
            </a:r>
            <a:r>
              <a:rPr lang="en-US">
                <a:latin typeface="Roboto"/>
                <a:ea typeface="Roboto"/>
                <a:cs typeface="Roboto"/>
              </a:rPr>
              <a:t> speaks to the doers—IT pros who want practical, no-fluff insights.</a:t>
            </a:r>
            <a:br>
              <a:rPr lang="en-US">
                <a:cs typeface="Roboto"/>
              </a:rPr>
            </a:br>
            <a:r>
              <a:rPr lang="en-US" b="1">
                <a:latin typeface="Roboto"/>
                <a:ea typeface="Roboto"/>
                <a:cs typeface="Roboto"/>
              </a:rPr>
              <a:t>Ad Pulse </a:t>
            </a:r>
            <a:r>
              <a:rPr lang="en-US">
                <a:latin typeface="Roboto"/>
                <a:ea typeface="Roboto"/>
                <a:cs typeface="Roboto"/>
              </a:rPr>
              <a:t>is where creative, modern, strategy-driven marketers go to stay sharp, connected, and ahead of trend.</a:t>
            </a:r>
          </a:p>
          <a:p>
            <a:endParaRPr lang="en-US">
              <a:latin typeface="Roboto"/>
              <a:ea typeface="Roboto"/>
              <a:cs typeface="Roboto"/>
            </a:endParaRPr>
          </a:p>
          <a:p>
            <a:r>
              <a:rPr lang="en-US">
                <a:latin typeface="Roboto"/>
                <a:ea typeface="Roboto"/>
                <a:cs typeface="Roboto"/>
              </a:rPr>
              <a:t>Each brand was born from data, designed for engagement, and built to deliver content that buyers actually want.</a:t>
            </a:r>
          </a:p>
          <a:p>
            <a:pPr>
              <a:lnSpc>
                <a:spcPct val="107000"/>
              </a:lnSpc>
              <a:spcAft>
                <a:spcPts val="800"/>
              </a:spcAft>
            </a:pPr>
            <a:endParaRPr lang="en-US" i="1">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04A205CD-D6BA-DD4B-B918-69919E1E921A}" type="slidenum">
              <a:rPr lang="en-US" smtClean="0"/>
              <a:pPr/>
              <a:t>3</a:t>
            </a:fld>
            <a:endParaRPr lang="en-US"/>
          </a:p>
        </p:txBody>
      </p:sp>
    </p:spTree>
    <p:extLst>
      <p:ext uri="{BB962C8B-B14F-4D97-AF65-F5344CB8AC3E}">
        <p14:creationId xmlns:p14="http://schemas.microsoft.com/office/powerpoint/2010/main" val="142165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position</a:t>
            </a:r>
            <a:r>
              <a:rPr lang="en-US" i="1">
                <a:latin typeface="Roboto"/>
                <a:ea typeface="Roboto"/>
                <a:cs typeface="Roboto"/>
              </a:rPr>
              <a:t> our Pubs as new, growing infinitely, and dynamic.]</a:t>
            </a:r>
            <a:endParaRPr lang="en-US"/>
          </a:p>
          <a:p>
            <a:endParaRPr lang="en-US"/>
          </a:p>
          <a:p>
            <a:r>
              <a:rPr lang="en-US" b="1">
                <a:latin typeface="Roboto"/>
                <a:ea typeface="Roboto"/>
                <a:cs typeface="Roboto"/>
              </a:rPr>
              <a:t>Scripting:</a:t>
            </a:r>
            <a:endParaRPr lang="en-US">
              <a:latin typeface="Roboto"/>
              <a:ea typeface="Roboto"/>
              <a:cs typeface="Roboto"/>
            </a:endParaRPr>
          </a:p>
          <a:p>
            <a:endParaRPr lang="en-US" b="1">
              <a:latin typeface="Roboto"/>
              <a:ea typeface="Roboto"/>
              <a:cs typeface="Roboto"/>
            </a:endParaRPr>
          </a:p>
          <a:p>
            <a:r>
              <a:rPr lang="en-US" i="1">
                <a:latin typeface="Roboto"/>
                <a:ea typeface="Roboto"/>
                <a:cs typeface="Roboto"/>
              </a:rPr>
              <a:t>Let’s talk about scale. What you’re looking at here isn’t just growth—it’s explosive audience acceleration across our editorial brands. And that’s exactly the momentum your brand can plug into.</a:t>
            </a:r>
            <a:endParaRPr lang="en-US">
              <a:latin typeface="Roboto"/>
              <a:ea typeface="Roboto"/>
              <a:cs typeface="Roboto"/>
            </a:endParaRPr>
          </a:p>
          <a:p>
            <a:endParaRPr lang="en-US" i="1">
              <a:latin typeface="Roboto"/>
              <a:ea typeface="Roboto"/>
              <a:cs typeface="Roboto"/>
            </a:endParaRPr>
          </a:p>
          <a:p>
            <a:r>
              <a:rPr lang="en-US" b="1">
                <a:latin typeface="Roboto"/>
                <a:ea typeface="Roboto"/>
                <a:cs typeface="Roboto"/>
              </a:rPr>
              <a:t>Starting with CTO Magazine</a:t>
            </a:r>
            <a:r>
              <a:rPr lang="en-US">
                <a:latin typeface="Roboto"/>
                <a:ea typeface="Roboto"/>
                <a:cs typeface="Roboto"/>
              </a:rPr>
              <a:t>—launched just last year, and already we saw a jaw-dropping </a:t>
            </a:r>
            <a:r>
              <a:rPr lang="en-US" b="1">
                <a:latin typeface="Roboto"/>
                <a:ea typeface="Roboto"/>
                <a:cs typeface="Roboto"/>
              </a:rPr>
              <a:t>+26,000% increase in page views</a:t>
            </a:r>
            <a:r>
              <a:rPr lang="en-US">
                <a:latin typeface="Roboto"/>
                <a:ea typeface="Roboto"/>
                <a:cs typeface="Roboto"/>
              </a:rPr>
              <a:t> from 2023 to 2024. And we didn’t plateau—</a:t>
            </a:r>
            <a:r>
              <a:rPr lang="en-US" b="1">
                <a:latin typeface="Roboto"/>
                <a:ea typeface="Roboto"/>
                <a:cs typeface="Roboto"/>
              </a:rPr>
              <a:t>we’re up another 87% this year</a:t>
            </a:r>
            <a:r>
              <a:rPr lang="en-US">
                <a:latin typeface="Roboto"/>
                <a:ea typeface="Roboto"/>
                <a:cs typeface="Roboto"/>
              </a:rPr>
              <a:t>, showing consistent upward trajectory among decision-makers in tech.</a:t>
            </a:r>
          </a:p>
          <a:p>
            <a:endParaRPr lang="en-US">
              <a:latin typeface="Roboto"/>
              <a:ea typeface="Roboto"/>
              <a:cs typeface="Roboto"/>
            </a:endParaRPr>
          </a:p>
          <a:p>
            <a:r>
              <a:rPr lang="en-US" b="1">
                <a:latin typeface="Roboto"/>
                <a:ea typeface="Roboto"/>
                <a:cs typeface="Roboto"/>
              </a:rPr>
              <a:t>Ad Pulse</a:t>
            </a:r>
            <a:r>
              <a:rPr lang="en-US">
                <a:latin typeface="Roboto"/>
                <a:ea typeface="Roboto"/>
                <a:cs typeface="Roboto"/>
              </a:rPr>
              <a:t>, which we launched just in the second half of 2023, has followed suit—</a:t>
            </a:r>
            <a:r>
              <a:rPr lang="en-US" b="1">
                <a:latin typeface="Roboto"/>
                <a:ea typeface="Roboto"/>
                <a:cs typeface="Roboto"/>
              </a:rPr>
              <a:t>9,900% growth in year one</a:t>
            </a:r>
            <a:r>
              <a:rPr lang="en-US">
                <a:latin typeface="Roboto"/>
                <a:ea typeface="Roboto"/>
                <a:cs typeface="Roboto"/>
              </a:rPr>
              <a:t>, and now tracking </a:t>
            </a:r>
            <a:r>
              <a:rPr lang="en-US" b="1">
                <a:latin typeface="Roboto"/>
                <a:ea typeface="Roboto"/>
                <a:cs typeface="Roboto"/>
              </a:rPr>
              <a:t>+200% growth year-over-year</a:t>
            </a:r>
            <a:r>
              <a:rPr lang="en-US">
                <a:latin typeface="Roboto"/>
                <a:ea typeface="Roboto"/>
                <a:cs typeface="Roboto"/>
              </a:rPr>
              <a:t>. This is where tech-savvy marketing leaders are coming to stay informed.</a:t>
            </a:r>
          </a:p>
          <a:p>
            <a:endParaRPr lang="en-US">
              <a:latin typeface="Roboto"/>
              <a:ea typeface="Roboto"/>
              <a:cs typeface="Roboto"/>
            </a:endParaRPr>
          </a:p>
          <a:p>
            <a:r>
              <a:rPr lang="en-US" b="1">
                <a:latin typeface="Roboto"/>
                <a:ea typeface="Roboto"/>
                <a:cs typeface="Roboto"/>
              </a:rPr>
              <a:t>And Digital Digest</a:t>
            </a:r>
            <a:r>
              <a:rPr lang="en-US">
                <a:latin typeface="Roboto"/>
                <a:ea typeface="Roboto"/>
                <a:cs typeface="Roboto"/>
              </a:rPr>
              <a:t>—our most data-driven brand focused on actionable IT insights—grew </a:t>
            </a:r>
            <a:r>
              <a:rPr lang="en-US" b="1">
                <a:latin typeface="Roboto"/>
                <a:ea typeface="Roboto"/>
                <a:cs typeface="Roboto"/>
              </a:rPr>
              <a:t>2,600% in year one</a:t>
            </a:r>
            <a:r>
              <a:rPr lang="en-US">
                <a:latin typeface="Roboto"/>
                <a:ea typeface="Roboto"/>
                <a:cs typeface="Roboto"/>
              </a:rPr>
              <a:t> and continues to surge with a </a:t>
            </a:r>
            <a:r>
              <a:rPr lang="en-US" b="1">
                <a:latin typeface="Roboto"/>
                <a:ea typeface="Roboto"/>
                <a:cs typeface="Roboto"/>
              </a:rPr>
              <a:t>+125% increase this year</a:t>
            </a:r>
            <a:r>
              <a:rPr lang="en-US">
                <a:latin typeface="Roboto"/>
                <a:ea typeface="Roboto"/>
                <a:cs typeface="Roboto"/>
              </a:rPr>
              <a:t>.</a:t>
            </a:r>
          </a:p>
          <a:p>
            <a:endParaRPr lang="en-US">
              <a:latin typeface="Roboto"/>
              <a:ea typeface="Roboto"/>
              <a:cs typeface="Roboto"/>
            </a:endParaRPr>
          </a:p>
          <a:p>
            <a:r>
              <a:rPr lang="en-US" i="1">
                <a:latin typeface="Roboto"/>
                <a:ea typeface="Roboto"/>
                <a:cs typeface="Roboto"/>
              </a:rPr>
              <a:t>Why does this matter to you? </a:t>
            </a:r>
            <a:r>
              <a:rPr lang="en-US">
                <a:latin typeface="Roboto"/>
                <a:ea typeface="Roboto"/>
                <a:cs typeface="Roboto"/>
              </a:rPr>
              <a:t>Your whitepapers, reports, and stories reach high-intent, highly engaged audiences across IT, marketing, and leadership.</a:t>
            </a:r>
          </a:p>
          <a:p>
            <a:r>
              <a:rPr lang="en-US" b="1">
                <a:latin typeface="Roboto"/>
                <a:ea typeface="Roboto"/>
                <a:cs typeface="Roboto"/>
              </a:rPr>
              <a:t>Our growth is your opportunity.</a:t>
            </a:r>
            <a:r>
              <a:rPr lang="en-US">
                <a:latin typeface="Roboto"/>
                <a:ea typeface="Roboto"/>
                <a:cs typeface="Roboto"/>
              </a:rPr>
              <a:t> This is your moment to own the conversation—on platforms where your buyers already are.</a:t>
            </a:r>
            <a:endParaRPr lang="en-US">
              <a:ea typeface="Roboto"/>
              <a:cs typeface="Roboto"/>
            </a:endParaRPr>
          </a:p>
          <a:p>
            <a:endParaRPr lang="en-US" b="1">
              <a:latin typeface="Roboto"/>
              <a:ea typeface="Roboto"/>
              <a:cs typeface="Roboto"/>
            </a:endParaRPr>
          </a:p>
          <a:p>
            <a:endParaRPr lang="en-US">
              <a:latin typeface="Calibri"/>
              <a:ea typeface="Calibri"/>
              <a:cs typeface="Calibri"/>
            </a:endParaRPr>
          </a:p>
          <a:p>
            <a:endParaRPr lang="en-US">
              <a:ea typeface="Roboto"/>
              <a:cs typeface="Roboto"/>
            </a:endParaRPr>
          </a:p>
        </p:txBody>
      </p:sp>
      <p:sp>
        <p:nvSpPr>
          <p:cNvPr id="4" name="Slide Number Placeholder 3"/>
          <p:cNvSpPr>
            <a:spLocks noGrp="1"/>
          </p:cNvSpPr>
          <p:nvPr>
            <p:ph type="sldNum" sz="quarter" idx="5"/>
          </p:nvPr>
        </p:nvSpPr>
        <p:spPr/>
        <p:txBody>
          <a:bodyPr/>
          <a:lstStyle/>
          <a:p>
            <a:fld id="{04A205CD-D6BA-DD4B-B918-69919E1E921A}" type="slidenum">
              <a:rPr lang="en-US" smtClean="0"/>
              <a:pPr/>
              <a:t>4</a:t>
            </a:fld>
            <a:endParaRPr lang="en-US"/>
          </a:p>
        </p:txBody>
      </p:sp>
    </p:spTree>
    <p:extLst>
      <p:ext uri="{BB962C8B-B14F-4D97-AF65-F5344CB8AC3E}">
        <p14:creationId xmlns:p14="http://schemas.microsoft.com/office/powerpoint/2010/main" val="74448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4A205CD-D6BA-DD4B-B918-69919E1E921A}" type="slidenum">
              <a:rPr lang="en-US" smtClean="0"/>
              <a:pPr/>
              <a:t>5</a:t>
            </a:fld>
            <a:endParaRPr lang="en-US"/>
          </a:p>
        </p:txBody>
      </p:sp>
    </p:spTree>
    <p:extLst>
      <p:ext uri="{BB962C8B-B14F-4D97-AF65-F5344CB8AC3E}">
        <p14:creationId xmlns:p14="http://schemas.microsoft.com/office/powerpoint/2010/main" val="267604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differentiate</a:t>
            </a:r>
            <a:r>
              <a:rPr lang="en-US" i="1">
                <a:latin typeface="Roboto"/>
                <a:ea typeface="Roboto"/>
                <a:cs typeface="Roboto"/>
              </a:rPr>
              <a:t> our Data and explain introduce Pixel insights]</a:t>
            </a:r>
            <a:endParaRPr lang="en-US">
              <a:latin typeface="Roboto"/>
              <a:ea typeface="Roboto"/>
              <a:cs typeface="Roboto"/>
            </a:endParaRPr>
          </a:p>
          <a:p>
            <a:endParaRPr lang="en-US" i="1">
              <a:latin typeface="Roboto"/>
              <a:ea typeface="Roboto"/>
              <a:cs typeface="Roboto"/>
            </a:endParaRPr>
          </a:p>
          <a:p>
            <a:r>
              <a:rPr lang="en-US" b="1" i="1">
                <a:latin typeface="Roboto"/>
                <a:ea typeface="Roboto"/>
                <a:cs typeface="Roboto"/>
              </a:rPr>
              <a:t>Scripting: </a:t>
            </a:r>
          </a:p>
          <a:p>
            <a:endParaRPr lang="en-US" i="1">
              <a:latin typeface="Roboto"/>
              <a:ea typeface="Roboto"/>
              <a:cs typeface="Roboto"/>
            </a:endParaRPr>
          </a:p>
          <a:p>
            <a:r>
              <a:rPr lang="en-US">
                <a:latin typeface="Roboto"/>
                <a:ea typeface="Roboto"/>
                <a:cs typeface="Roboto"/>
              </a:rPr>
              <a:t>Most platforms talk about impressions. We talk about individuals.</a:t>
            </a:r>
          </a:p>
          <a:p>
            <a:endParaRPr lang="en-US">
              <a:latin typeface="Roboto"/>
              <a:ea typeface="Roboto"/>
              <a:cs typeface="Roboto"/>
            </a:endParaRPr>
          </a:p>
          <a:p>
            <a:r>
              <a:rPr lang="en-US">
                <a:latin typeface="Roboto"/>
                <a:ea typeface="Roboto"/>
                <a:cs typeface="Roboto"/>
              </a:rPr>
              <a:t>Our data isn’t scraped, stitched, or secondhand. It’s first-party, contact-level intelligence. Every click, every pageview, every content interaction is tied to a real person with a verified identity. That means we’re not just tracking volume—we’re tracking </a:t>
            </a:r>
            <a:r>
              <a:rPr lang="en-US" i="1">
                <a:latin typeface="Roboto"/>
                <a:ea typeface="Roboto"/>
                <a:cs typeface="Roboto"/>
              </a:rPr>
              <a:t>who</a:t>
            </a:r>
            <a:r>
              <a:rPr lang="en-US">
                <a:latin typeface="Roboto"/>
                <a:ea typeface="Roboto"/>
                <a:cs typeface="Roboto"/>
              </a:rPr>
              <a:t> engaged, </a:t>
            </a:r>
            <a:r>
              <a:rPr lang="en-US" i="1">
                <a:latin typeface="Roboto"/>
                <a:ea typeface="Roboto"/>
                <a:cs typeface="Roboto"/>
              </a:rPr>
              <a:t>what</a:t>
            </a:r>
            <a:r>
              <a:rPr lang="en-US">
                <a:latin typeface="Roboto"/>
                <a:ea typeface="Roboto"/>
                <a:cs typeface="Roboto"/>
              </a:rPr>
              <a:t> they engaged with, and </a:t>
            </a:r>
            <a:r>
              <a:rPr lang="en-US" i="1">
                <a:latin typeface="Roboto"/>
                <a:ea typeface="Roboto"/>
                <a:cs typeface="Roboto"/>
              </a:rPr>
              <a:t>where</a:t>
            </a:r>
            <a:r>
              <a:rPr lang="en-US">
                <a:latin typeface="Roboto"/>
                <a:ea typeface="Roboto"/>
                <a:cs typeface="Roboto"/>
              </a:rPr>
              <a:t> they are in the funnel.</a:t>
            </a:r>
            <a:endParaRPr lang="en-US">
              <a:ea typeface="Roboto"/>
              <a:cs typeface="Roboto"/>
            </a:endParaRPr>
          </a:p>
          <a:p>
            <a:endParaRPr lang="en-US">
              <a:latin typeface="Roboto"/>
              <a:ea typeface="Roboto"/>
              <a:cs typeface="Roboto"/>
            </a:endParaRPr>
          </a:p>
          <a:p>
            <a:r>
              <a:rPr lang="en-US">
                <a:latin typeface="Roboto"/>
                <a:ea typeface="Roboto"/>
                <a:cs typeface="Roboto"/>
              </a:rPr>
              <a:t>Data callouts: </a:t>
            </a:r>
          </a:p>
          <a:p>
            <a:pPr marL="171450" indent="-171450">
              <a:buFont typeface="Arial"/>
              <a:buChar char="•"/>
            </a:pPr>
            <a:r>
              <a:rPr lang="en-US">
                <a:latin typeface="Roboto"/>
                <a:ea typeface="Roboto"/>
                <a:cs typeface="Roboto"/>
              </a:rPr>
              <a:t>Readers in marketing and advertising = </a:t>
            </a:r>
            <a:r>
              <a:rPr lang="en-US" b="1">
                <a:latin typeface="Roboto"/>
                <a:ea typeface="Roboto"/>
                <a:cs typeface="Roboto"/>
              </a:rPr>
              <a:t>40%</a:t>
            </a:r>
            <a:r>
              <a:rPr lang="en-US">
                <a:latin typeface="Roboto"/>
                <a:ea typeface="Roboto"/>
                <a:cs typeface="Roboto"/>
              </a:rPr>
              <a:t> of our targeted audience.</a:t>
            </a:r>
          </a:p>
          <a:p>
            <a:pPr marL="171450" indent="-171450">
              <a:buFont typeface="Arial"/>
              <a:buChar char="•"/>
            </a:pPr>
            <a:r>
              <a:rPr lang="en-US">
                <a:latin typeface="Roboto"/>
                <a:ea typeface="Roboto"/>
                <a:cs typeface="Roboto"/>
              </a:rPr>
              <a:t>We engage readers at every level of the funnel, every day. From startup staff to industry level VPs. </a:t>
            </a:r>
          </a:p>
          <a:p>
            <a:endParaRPr lang="en-US">
              <a:latin typeface="Roboto"/>
              <a:ea typeface="Roboto"/>
              <a:cs typeface="Roboto"/>
            </a:endParaRPr>
          </a:p>
          <a:p>
            <a:r>
              <a:rPr lang="en-US"/>
              <a:t>It’s that level of visibility that powers our Journey Pixel and our Insight Hubs. We can tell you which job title clicked your article, which company visited your collection, and who came back three times in one week.</a:t>
            </a:r>
          </a:p>
          <a:p>
            <a:endParaRPr lang="en-US">
              <a:latin typeface="Roboto"/>
              <a:ea typeface="Roboto"/>
              <a:cs typeface="Roboto"/>
            </a:endParaRPr>
          </a:p>
          <a:p>
            <a:r>
              <a:rPr lang="en-US">
                <a:latin typeface="Roboto"/>
                <a:ea typeface="Roboto"/>
                <a:cs typeface="Roboto"/>
              </a:rPr>
              <a:t>It’s not just data. It’s buyer behavior, decoded—so you can act faster, nurture smarter, and convert with confidence.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4A205CD-D6BA-DD4B-B918-69919E1E921A}" type="slidenum">
              <a:rPr lang="en-US" smtClean="0"/>
              <a:pPr/>
              <a:t>6</a:t>
            </a:fld>
            <a:endParaRPr lang="en-US"/>
          </a:p>
        </p:txBody>
      </p:sp>
    </p:spTree>
    <p:extLst>
      <p:ext uri="{BB962C8B-B14F-4D97-AF65-F5344CB8AC3E}">
        <p14:creationId xmlns:p14="http://schemas.microsoft.com/office/powerpoint/2010/main" val="417408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differentiate</a:t>
            </a:r>
            <a:r>
              <a:rPr lang="en-US" i="1">
                <a:latin typeface="Roboto"/>
                <a:ea typeface="Roboto"/>
                <a:cs typeface="Roboto"/>
              </a:rPr>
              <a:t> our Data and explain introduce Pixel insights]</a:t>
            </a:r>
            <a:endParaRPr lang="en-US">
              <a:latin typeface="Roboto"/>
              <a:ea typeface="Roboto"/>
              <a:cs typeface="Roboto"/>
            </a:endParaRPr>
          </a:p>
          <a:p>
            <a:endParaRPr lang="en-US">
              <a:ea typeface="Roboto" panose="02000000000000000000" pitchFamily="2" charset="0"/>
              <a:cs typeface="Roboto" panose="02000000000000000000" pitchFamily="2" charset="0"/>
            </a:endParaRPr>
          </a:p>
          <a:p>
            <a:r>
              <a:rPr lang="en-US" b="1">
                <a:latin typeface="Roboto"/>
                <a:ea typeface="Roboto"/>
                <a:cs typeface="Roboto"/>
              </a:rPr>
              <a:t>Scripting:</a:t>
            </a:r>
            <a:endParaRPr lang="en-US">
              <a:latin typeface="Roboto"/>
              <a:ea typeface="Roboto"/>
              <a:cs typeface="Roboto"/>
            </a:endParaRPr>
          </a:p>
          <a:p>
            <a:endParaRPr lang="en-US">
              <a:latin typeface="Roboto"/>
              <a:ea typeface="Roboto"/>
              <a:cs typeface="Roboto"/>
            </a:endParaRPr>
          </a:p>
          <a:p>
            <a:r>
              <a:rPr lang="en-US">
                <a:latin typeface="Roboto"/>
                <a:ea typeface="Roboto"/>
                <a:cs typeface="Roboto"/>
              </a:rPr>
              <a:t>Here’s where it all comes together: we don’t just show you that someone engaged—we show you </a:t>
            </a:r>
            <a:r>
              <a:rPr lang="en-US" i="1">
                <a:latin typeface="Roboto"/>
                <a:ea typeface="Roboto"/>
                <a:cs typeface="Roboto"/>
              </a:rPr>
              <a:t>who</a:t>
            </a:r>
            <a:r>
              <a:rPr lang="en-US">
                <a:latin typeface="Roboto"/>
                <a:ea typeface="Roboto"/>
                <a:cs typeface="Roboto"/>
              </a:rPr>
              <a:t> they are and </a:t>
            </a:r>
            <a:r>
              <a:rPr lang="en-US" i="1">
                <a:latin typeface="Roboto"/>
                <a:ea typeface="Roboto"/>
                <a:cs typeface="Roboto"/>
              </a:rPr>
              <a:t>what</a:t>
            </a:r>
            <a:r>
              <a:rPr lang="en-US">
                <a:latin typeface="Roboto"/>
                <a:ea typeface="Roboto"/>
                <a:cs typeface="Roboto"/>
              </a:rPr>
              <a:t> they did.</a:t>
            </a:r>
            <a:endParaRPr lang="en-US"/>
          </a:p>
          <a:p>
            <a:r>
              <a:rPr lang="en-US">
                <a:latin typeface="Roboto"/>
                <a:ea typeface="Roboto"/>
                <a:cs typeface="Roboto"/>
              </a:rPr>
              <a:t>With our Journey Pixel and contact-level reporting, you get visibility into the full content journey:</a:t>
            </a:r>
          </a:p>
          <a:p>
            <a:pPr marL="285750" indent="-285750">
              <a:buFont typeface="Arial"/>
              <a:buChar char="•"/>
            </a:pPr>
            <a:r>
              <a:rPr lang="en-US">
                <a:latin typeface="Roboto"/>
                <a:ea typeface="Roboto"/>
                <a:cs typeface="Roboto"/>
              </a:rPr>
              <a:t>Name, company, job title, and email</a:t>
            </a:r>
          </a:p>
          <a:p>
            <a:pPr marL="285750" indent="-285750">
              <a:buFont typeface="Arial"/>
              <a:buChar char="•"/>
            </a:pPr>
            <a:r>
              <a:rPr lang="en-US">
                <a:latin typeface="Roboto"/>
                <a:ea typeface="Roboto"/>
                <a:cs typeface="Roboto"/>
              </a:rPr>
              <a:t>What content they viewed</a:t>
            </a:r>
          </a:p>
          <a:p>
            <a:pPr marL="285750" indent="-285750">
              <a:buFont typeface="Arial"/>
              <a:buChar char="•"/>
            </a:pPr>
            <a:r>
              <a:rPr lang="en-US">
                <a:latin typeface="Roboto"/>
                <a:ea typeface="Roboto"/>
                <a:cs typeface="Roboto"/>
              </a:rPr>
              <a:t>How many times they returned</a:t>
            </a:r>
          </a:p>
          <a:p>
            <a:pPr marL="285750" indent="-285750">
              <a:buFont typeface="Arial"/>
              <a:buChar char="•"/>
            </a:pPr>
            <a:r>
              <a:rPr lang="en-US">
                <a:latin typeface="Roboto"/>
                <a:ea typeface="Roboto"/>
                <a:cs typeface="Roboto"/>
              </a:rPr>
              <a:t>And how far they moved through your funnel</a:t>
            </a:r>
          </a:p>
          <a:p>
            <a:endParaRPr lang="en-US">
              <a:latin typeface="Roboto"/>
              <a:ea typeface="Roboto"/>
              <a:cs typeface="Roboto"/>
            </a:endParaRPr>
          </a:p>
          <a:p>
            <a:r>
              <a:rPr lang="en-US">
                <a:latin typeface="Roboto"/>
                <a:ea typeface="Roboto"/>
                <a:cs typeface="Roboto"/>
              </a:rPr>
              <a:t>We resolve </a:t>
            </a:r>
            <a:r>
              <a:rPr lang="en-US" b="1">
                <a:latin typeface="Roboto"/>
                <a:ea typeface="Roboto"/>
                <a:cs typeface="Roboto"/>
              </a:rPr>
              <a:t>40%+ of site traffic to known identities</a:t>
            </a:r>
            <a:r>
              <a:rPr lang="en-US">
                <a:latin typeface="Roboto"/>
                <a:ea typeface="Roboto"/>
                <a:cs typeface="Roboto"/>
              </a:rPr>
              <a:t>, so you’re not working with anonymous signals—you’re tracking verified engagement.</a:t>
            </a:r>
          </a:p>
          <a:p>
            <a:r>
              <a:rPr lang="en-US">
                <a:latin typeface="Roboto"/>
                <a:ea typeface="Roboto"/>
                <a:cs typeface="Roboto"/>
              </a:rPr>
              <a:t>And when you pair this with campaign reporting, this is real behavior. Real identity. And real fuel for your nurture and sales strategy.</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4A205CD-D6BA-DD4B-B918-69919E1E921A}" type="slidenum">
              <a:rPr lang="en-US" smtClean="0"/>
              <a:pPr/>
              <a:t>7</a:t>
            </a:fld>
            <a:endParaRPr lang="en-US"/>
          </a:p>
        </p:txBody>
      </p:sp>
    </p:spTree>
    <p:extLst>
      <p:ext uri="{BB962C8B-B14F-4D97-AF65-F5344CB8AC3E}">
        <p14:creationId xmlns:p14="http://schemas.microsoft.com/office/powerpoint/2010/main" val="173685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A205CD-D6BA-DD4B-B918-69919E1E921A}" type="slidenum">
              <a:rPr lang="en-US" smtClean="0"/>
              <a:pPr/>
              <a:t>8</a:t>
            </a:fld>
            <a:endParaRPr lang="en-US"/>
          </a:p>
        </p:txBody>
      </p:sp>
    </p:spTree>
    <p:extLst>
      <p:ext uri="{BB962C8B-B14F-4D97-AF65-F5344CB8AC3E}">
        <p14:creationId xmlns:p14="http://schemas.microsoft.com/office/powerpoint/2010/main" val="38002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ABD4D-B8A0-8A99-27B2-79094E561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A94A0-C31F-8D90-E84C-036AF37B6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ABA30-AA2B-2F11-0392-F4FC721CFDC0}"/>
              </a:ext>
            </a:extLst>
          </p:cNvPr>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differentiate</a:t>
            </a:r>
            <a:r>
              <a:rPr lang="en-US" i="1">
                <a:latin typeface="Roboto"/>
                <a:ea typeface="Roboto"/>
                <a:cs typeface="Roboto"/>
              </a:rPr>
              <a:t> our Data and explain introduce Pixel insights]</a:t>
            </a:r>
            <a:endParaRPr lang="en-US">
              <a:latin typeface="Roboto"/>
              <a:ea typeface="Roboto"/>
              <a:cs typeface="Roboto"/>
            </a:endParaRPr>
          </a:p>
          <a:p>
            <a:endParaRPr lang="en-US" i="1">
              <a:latin typeface="Roboto"/>
              <a:ea typeface="Roboto"/>
              <a:cs typeface="Roboto"/>
            </a:endParaRPr>
          </a:p>
          <a:p>
            <a:r>
              <a:rPr lang="en-US" b="1" i="1">
                <a:latin typeface="Roboto"/>
                <a:ea typeface="Roboto"/>
                <a:cs typeface="Roboto"/>
              </a:rPr>
              <a:t>Scripting: </a:t>
            </a:r>
          </a:p>
          <a:p>
            <a:endParaRPr lang="en-US" i="1">
              <a:latin typeface="Roboto"/>
              <a:ea typeface="Roboto"/>
              <a:cs typeface="Roboto"/>
            </a:endParaRPr>
          </a:p>
          <a:p>
            <a:r>
              <a:rPr lang="en-US">
                <a:latin typeface="Roboto"/>
                <a:ea typeface="Roboto"/>
                <a:cs typeface="Roboto"/>
              </a:rPr>
              <a:t>Most platforms talk about impressions. We talk about individuals.</a:t>
            </a:r>
          </a:p>
          <a:p>
            <a:endParaRPr lang="en-US">
              <a:latin typeface="Roboto"/>
              <a:ea typeface="Roboto"/>
              <a:cs typeface="Roboto"/>
            </a:endParaRPr>
          </a:p>
          <a:p>
            <a:r>
              <a:rPr lang="en-US">
                <a:latin typeface="Roboto"/>
                <a:ea typeface="Roboto"/>
                <a:cs typeface="Roboto"/>
              </a:rPr>
              <a:t>Our data isn’t scraped, stitched, or secondhand. It’s first-party, contact-level intelligence. Every click, every pageview, every content interaction is tied to a real person with a verified identity. That means we’re not just tracking volume—we’re tracking </a:t>
            </a:r>
            <a:r>
              <a:rPr lang="en-US" i="1">
                <a:latin typeface="Roboto"/>
                <a:ea typeface="Roboto"/>
                <a:cs typeface="Roboto"/>
              </a:rPr>
              <a:t>who</a:t>
            </a:r>
            <a:r>
              <a:rPr lang="en-US">
                <a:latin typeface="Roboto"/>
                <a:ea typeface="Roboto"/>
                <a:cs typeface="Roboto"/>
              </a:rPr>
              <a:t> engaged, </a:t>
            </a:r>
            <a:r>
              <a:rPr lang="en-US" i="1">
                <a:latin typeface="Roboto"/>
                <a:ea typeface="Roboto"/>
                <a:cs typeface="Roboto"/>
              </a:rPr>
              <a:t>what</a:t>
            </a:r>
            <a:r>
              <a:rPr lang="en-US">
                <a:latin typeface="Roboto"/>
                <a:ea typeface="Roboto"/>
                <a:cs typeface="Roboto"/>
              </a:rPr>
              <a:t> they engaged with, and </a:t>
            </a:r>
            <a:r>
              <a:rPr lang="en-US" i="1">
                <a:latin typeface="Roboto"/>
                <a:ea typeface="Roboto"/>
                <a:cs typeface="Roboto"/>
              </a:rPr>
              <a:t>where</a:t>
            </a:r>
            <a:r>
              <a:rPr lang="en-US">
                <a:latin typeface="Roboto"/>
                <a:ea typeface="Roboto"/>
                <a:cs typeface="Roboto"/>
              </a:rPr>
              <a:t> they are in the funnel.</a:t>
            </a:r>
            <a:endParaRPr lang="en-US">
              <a:ea typeface="Roboto"/>
              <a:cs typeface="Roboto"/>
            </a:endParaRPr>
          </a:p>
          <a:p>
            <a:endParaRPr lang="en-US">
              <a:latin typeface="Roboto"/>
              <a:ea typeface="Roboto"/>
              <a:cs typeface="Roboto"/>
            </a:endParaRPr>
          </a:p>
          <a:p>
            <a:r>
              <a:rPr lang="en-US">
                <a:latin typeface="Roboto"/>
                <a:ea typeface="Roboto"/>
                <a:cs typeface="Roboto"/>
              </a:rPr>
              <a:t>Data callouts: </a:t>
            </a:r>
          </a:p>
          <a:p>
            <a:pPr marL="171450" indent="-171450">
              <a:buFont typeface="Arial"/>
              <a:buChar char="•"/>
            </a:pPr>
            <a:r>
              <a:rPr lang="en-US">
                <a:latin typeface="Roboto"/>
                <a:ea typeface="Roboto"/>
                <a:cs typeface="Roboto"/>
              </a:rPr>
              <a:t>Readers in marketing and advertising = </a:t>
            </a:r>
            <a:r>
              <a:rPr lang="en-US" b="1">
                <a:latin typeface="Roboto"/>
                <a:ea typeface="Roboto"/>
                <a:cs typeface="Roboto"/>
              </a:rPr>
              <a:t>40%</a:t>
            </a:r>
            <a:r>
              <a:rPr lang="en-US">
                <a:latin typeface="Roboto"/>
                <a:ea typeface="Roboto"/>
                <a:cs typeface="Roboto"/>
              </a:rPr>
              <a:t> of our targeted audience.</a:t>
            </a:r>
          </a:p>
          <a:p>
            <a:pPr marL="171450" indent="-171450">
              <a:buFont typeface="Arial"/>
              <a:buChar char="•"/>
            </a:pPr>
            <a:r>
              <a:rPr lang="en-US">
                <a:latin typeface="Roboto"/>
                <a:ea typeface="Roboto"/>
                <a:cs typeface="Roboto"/>
              </a:rPr>
              <a:t>We engage readers at every level of the funnel, every day. From startup staff to industry level VPs. </a:t>
            </a:r>
          </a:p>
          <a:p>
            <a:endParaRPr lang="en-US">
              <a:latin typeface="Roboto"/>
              <a:ea typeface="Roboto"/>
              <a:cs typeface="Roboto"/>
            </a:endParaRPr>
          </a:p>
          <a:p>
            <a:r>
              <a:rPr lang="en-US"/>
              <a:t>It’s that level of visibility that powers our Journey Pixel and our Insight Hubs. We can tell you which job title clicked your article, which company visited your collection, and who came back three times in one week.</a:t>
            </a:r>
          </a:p>
          <a:p>
            <a:endParaRPr lang="en-US">
              <a:latin typeface="Roboto"/>
              <a:ea typeface="Roboto"/>
              <a:cs typeface="Roboto"/>
            </a:endParaRPr>
          </a:p>
          <a:p>
            <a:r>
              <a:rPr lang="en-US">
                <a:latin typeface="Roboto"/>
                <a:ea typeface="Roboto"/>
                <a:cs typeface="Roboto"/>
              </a:rPr>
              <a:t>It’s not just data. It’s buyer behavior, decoded—so you can act faster, nurture smarter, and convert with confidence.</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7D45A49-E2FB-4453-C157-BD5ACC91BF31}"/>
              </a:ext>
            </a:extLst>
          </p:cNvPr>
          <p:cNvSpPr>
            <a:spLocks noGrp="1"/>
          </p:cNvSpPr>
          <p:nvPr>
            <p:ph type="sldNum" sz="quarter" idx="5"/>
          </p:nvPr>
        </p:nvSpPr>
        <p:spPr/>
        <p:txBody>
          <a:bodyPr/>
          <a:lstStyle/>
          <a:p>
            <a:fld id="{04A205CD-D6BA-DD4B-B918-69919E1E921A}" type="slidenum">
              <a:rPr lang="en-US" smtClean="0"/>
              <a:pPr/>
              <a:t>9</a:t>
            </a:fld>
            <a:endParaRPr lang="en-US"/>
          </a:p>
        </p:txBody>
      </p:sp>
    </p:spTree>
    <p:extLst>
      <p:ext uri="{BB962C8B-B14F-4D97-AF65-F5344CB8AC3E}">
        <p14:creationId xmlns:p14="http://schemas.microsoft.com/office/powerpoint/2010/main" val="2398627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0709E-60C2-E8CC-A3DA-FF05BDCB0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9C78A-36E1-2D72-05B3-678F20FDC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06C6C-DEC2-7871-50A2-93E4B1866FF7}"/>
              </a:ext>
            </a:extLst>
          </p:cNvPr>
          <p:cNvSpPr>
            <a:spLocks noGrp="1"/>
          </p:cNvSpPr>
          <p:nvPr>
            <p:ph type="body" idx="1"/>
          </p:nvPr>
        </p:nvSpPr>
        <p:spPr/>
        <p:txBody>
          <a:bodyPr/>
          <a:lstStyle/>
          <a:p>
            <a:r>
              <a:rPr lang="en-US" i="1">
                <a:latin typeface="Roboto"/>
                <a:ea typeface="Roboto"/>
                <a:cs typeface="Roboto"/>
              </a:rPr>
              <a:t>[The mission of this slide is to </a:t>
            </a:r>
            <a:r>
              <a:rPr lang="en-US" b="1" i="1">
                <a:latin typeface="Roboto"/>
                <a:ea typeface="Roboto"/>
                <a:cs typeface="Roboto"/>
              </a:rPr>
              <a:t>differentiate</a:t>
            </a:r>
            <a:r>
              <a:rPr lang="en-US" i="1">
                <a:latin typeface="Roboto"/>
                <a:ea typeface="Roboto"/>
                <a:cs typeface="Roboto"/>
              </a:rPr>
              <a:t> our Data and explain introduce Pixel insights]</a:t>
            </a:r>
            <a:endParaRPr lang="en-US">
              <a:latin typeface="Roboto"/>
              <a:ea typeface="Roboto"/>
              <a:cs typeface="Roboto"/>
            </a:endParaRPr>
          </a:p>
          <a:p>
            <a:endParaRPr lang="en-US">
              <a:ea typeface="Roboto" panose="02000000000000000000" pitchFamily="2" charset="0"/>
              <a:cs typeface="Roboto" panose="02000000000000000000" pitchFamily="2" charset="0"/>
            </a:endParaRPr>
          </a:p>
          <a:p>
            <a:r>
              <a:rPr lang="en-US" b="1">
                <a:latin typeface="Roboto"/>
                <a:ea typeface="Roboto"/>
                <a:cs typeface="Roboto"/>
              </a:rPr>
              <a:t>Scripting:</a:t>
            </a:r>
            <a:endParaRPr lang="en-US">
              <a:latin typeface="Roboto"/>
              <a:ea typeface="Roboto"/>
              <a:cs typeface="Roboto"/>
            </a:endParaRPr>
          </a:p>
          <a:p>
            <a:endParaRPr lang="en-US">
              <a:latin typeface="Roboto"/>
              <a:ea typeface="Roboto"/>
              <a:cs typeface="Roboto"/>
            </a:endParaRPr>
          </a:p>
          <a:p>
            <a:r>
              <a:rPr lang="en-US">
                <a:latin typeface="Roboto"/>
                <a:ea typeface="Roboto"/>
                <a:cs typeface="Roboto"/>
              </a:rPr>
              <a:t>Here’s where it all comes together: we don’t just show you that someone engaged—we show you </a:t>
            </a:r>
            <a:r>
              <a:rPr lang="en-US" i="1">
                <a:latin typeface="Roboto"/>
                <a:ea typeface="Roboto"/>
                <a:cs typeface="Roboto"/>
              </a:rPr>
              <a:t>who</a:t>
            </a:r>
            <a:r>
              <a:rPr lang="en-US">
                <a:latin typeface="Roboto"/>
                <a:ea typeface="Roboto"/>
                <a:cs typeface="Roboto"/>
              </a:rPr>
              <a:t> they are and </a:t>
            </a:r>
            <a:r>
              <a:rPr lang="en-US" i="1">
                <a:latin typeface="Roboto"/>
                <a:ea typeface="Roboto"/>
                <a:cs typeface="Roboto"/>
              </a:rPr>
              <a:t>what</a:t>
            </a:r>
            <a:r>
              <a:rPr lang="en-US">
                <a:latin typeface="Roboto"/>
                <a:ea typeface="Roboto"/>
                <a:cs typeface="Roboto"/>
              </a:rPr>
              <a:t> they did.</a:t>
            </a:r>
            <a:endParaRPr lang="en-US"/>
          </a:p>
          <a:p>
            <a:r>
              <a:rPr lang="en-US">
                <a:latin typeface="Roboto"/>
                <a:ea typeface="Roboto"/>
                <a:cs typeface="Roboto"/>
              </a:rPr>
              <a:t>With our Journey Pixel and contact-level reporting, you get visibility into the full content journey:</a:t>
            </a:r>
          </a:p>
          <a:p>
            <a:pPr marL="285750" indent="-285750">
              <a:buFont typeface="Arial"/>
              <a:buChar char="•"/>
            </a:pPr>
            <a:r>
              <a:rPr lang="en-US">
                <a:latin typeface="Roboto"/>
                <a:ea typeface="Roboto"/>
                <a:cs typeface="Roboto"/>
              </a:rPr>
              <a:t>Name, company, job title, and email</a:t>
            </a:r>
          </a:p>
          <a:p>
            <a:pPr marL="285750" indent="-285750">
              <a:buFont typeface="Arial"/>
              <a:buChar char="•"/>
            </a:pPr>
            <a:r>
              <a:rPr lang="en-US">
                <a:latin typeface="Roboto"/>
                <a:ea typeface="Roboto"/>
                <a:cs typeface="Roboto"/>
              </a:rPr>
              <a:t>What content they viewed</a:t>
            </a:r>
          </a:p>
          <a:p>
            <a:pPr marL="285750" indent="-285750">
              <a:buFont typeface="Arial"/>
              <a:buChar char="•"/>
            </a:pPr>
            <a:r>
              <a:rPr lang="en-US">
                <a:latin typeface="Roboto"/>
                <a:ea typeface="Roboto"/>
                <a:cs typeface="Roboto"/>
              </a:rPr>
              <a:t>How many times they returned</a:t>
            </a:r>
          </a:p>
          <a:p>
            <a:pPr marL="285750" indent="-285750">
              <a:buFont typeface="Arial"/>
              <a:buChar char="•"/>
            </a:pPr>
            <a:r>
              <a:rPr lang="en-US">
                <a:latin typeface="Roboto"/>
                <a:ea typeface="Roboto"/>
                <a:cs typeface="Roboto"/>
              </a:rPr>
              <a:t>And how far they moved through your funnel</a:t>
            </a:r>
          </a:p>
          <a:p>
            <a:endParaRPr lang="en-US">
              <a:latin typeface="Roboto"/>
              <a:ea typeface="Roboto"/>
              <a:cs typeface="Roboto"/>
            </a:endParaRPr>
          </a:p>
          <a:p>
            <a:r>
              <a:rPr lang="en-US">
                <a:latin typeface="Roboto"/>
                <a:ea typeface="Roboto"/>
                <a:cs typeface="Roboto"/>
              </a:rPr>
              <a:t>We resolve </a:t>
            </a:r>
            <a:r>
              <a:rPr lang="en-US" b="1">
                <a:latin typeface="Roboto"/>
                <a:ea typeface="Roboto"/>
                <a:cs typeface="Roboto"/>
              </a:rPr>
              <a:t>40%+ of site traffic to known identities</a:t>
            </a:r>
            <a:r>
              <a:rPr lang="en-US">
                <a:latin typeface="Roboto"/>
                <a:ea typeface="Roboto"/>
                <a:cs typeface="Roboto"/>
              </a:rPr>
              <a:t>, so you’re not working with anonymous signals—you’re tracking verified engagement.</a:t>
            </a:r>
          </a:p>
          <a:p>
            <a:r>
              <a:rPr lang="en-US">
                <a:latin typeface="Roboto"/>
                <a:ea typeface="Roboto"/>
                <a:cs typeface="Roboto"/>
              </a:rPr>
              <a:t>And when you pair this with campaign reporting, this is real behavior. Real identity. And real fuel for your nurture and sales strategy.</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A34B0DD-C4E4-670A-8FB7-9AECFAD0961C}"/>
              </a:ext>
            </a:extLst>
          </p:cNvPr>
          <p:cNvSpPr>
            <a:spLocks noGrp="1"/>
          </p:cNvSpPr>
          <p:nvPr>
            <p:ph type="sldNum" sz="quarter" idx="5"/>
          </p:nvPr>
        </p:nvSpPr>
        <p:spPr/>
        <p:txBody>
          <a:bodyPr/>
          <a:lstStyle/>
          <a:p>
            <a:fld id="{04A205CD-D6BA-DD4B-B918-69919E1E921A}" type="slidenum">
              <a:rPr lang="en-US" smtClean="0"/>
              <a:pPr/>
              <a:t>10</a:t>
            </a:fld>
            <a:endParaRPr lang="en-US"/>
          </a:p>
        </p:txBody>
      </p:sp>
    </p:spTree>
    <p:extLst>
      <p:ext uri="{BB962C8B-B14F-4D97-AF65-F5344CB8AC3E}">
        <p14:creationId xmlns:p14="http://schemas.microsoft.com/office/powerpoint/2010/main" val="2898596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D443C7-8A97-A831-9727-704262192186}"/>
              </a:ext>
            </a:extLst>
          </p:cNvPr>
          <p:cNvPicPr>
            <a:picLocks noChangeAspect="1"/>
          </p:cNvPicPr>
          <p:nvPr userDrawn="1"/>
        </p:nvPicPr>
        <p:blipFill rotWithShape="1">
          <a:blip r:embed="rId2">
            <a:alphaModFix amt="11000"/>
          </a:blip>
          <a:srcRect l="6772" t="28878" r="72305" b="16429"/>
          <a:stretch/>
        </p:blipFill>
        <p:spPr>
          <a:xfrm>
            <a:off x="1" y="0"/>
            <a:ext cx="12192000" cy="6858000"/>
          </a:xfrm>
          <a:prstGeom prst="rect">
            <a:avLst/>
          </a:prstGeom>
        </p:spPr>
      </p:pic>
      <p:sp>
        <p:nvSpPr>
          <p:cNvPr id="2" name="Title 1">
            <a:extLst>
              <a:ext uri="{FF2B5EF4-FFF2-40B4-BE49-F238E27FC236}">
                <a16:creationId xmlns:a16="http://schemas.microsoft.com/office/drawing/2014/main" id="{EC7004DE-DF5C-E9AD-F052-D35783D8BF0A}"/>
              </a:ext>
            </a:extLst>
          </p:cNvPr>
          <p:cNvSpPr>
            <a:spLocks noGrp="1"/>
          </p:cNvSpPr>
          <p:nvPr>
            <p:ph type="ctrTitle"/>
          </p:nvPr>
        </p:nvSpPr>
        <p:spPr>
          <a:xfrm>
            <a:off x="1524000" y="1122363"/>
            <a:ext cx="9144000" cy="2387600"/>
          </a:xfrm>
        </p:spPr>
        <p:txBody>
          <a:bodyPr anchor="b"/>
          <a:lstStyle>
            <a:lvl1pPr algn="l">
              <a:defRPr sz="6000" b="0" i="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4E6CC60-06E9-22EE-4034-2EE8092A2197}"/>
              </a:ext>
            </a:extLst>
          </p:cNvPr>
          <p:cNvSpPr>
            <a:spLocks noGrp="1"/>
          </p:cNvSpPr>
          <p:nvPr>
            <p:ph type="subTitle" idx="1"/>
          </p:nvPr>
        </p:nvSpPr>
        <p:spPr>
          <a:xfrm>
            <a:off x="1524000" y="3602038"/>
            <a:ext cx="9144000" cy="1655762"/>
          </a:xfrm>
        </p:spPr>
        <p:txBody>
          <a:bodyPr>
            <a:normAutofit/>
          </a:bodyPr>
          <a:lstStyle>
            <a:lvl1pPr marL="0" indent="0" algn="l">
              <a:buNone/>
              <a:defRPr sz="16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21C785E6-45B9-8F06-D660-1D6C86F8A380}"/>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3333680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1C19-04B0-BD2D-1913-BF0E85A6ADCD}"/>
              </a:ext>
            </a:extLst>
          </p:cNvPr>
          <p:cNvSpPr>
            <a:spLocks noGrp="1"/>
          </p:cNvSpPr>
          <p:nvPr>
            <p:ph type="title" hasCustomPrompt="1"/>
          </p:nvPr>
        </p:nvSpPr>
        <p:spPr>
          <a:xfrm>
            <a:off x="838200" y="2766218"/>
            <a:ext cx="5576888" cy="1325563"/>
          </a:xfrm>
        </p:spPr>
        <p:txBody>
          <a:bodyPr>
            <a:normAutofit/>
          </a:bodyPr>
          <a:lstStyle>
            <a:lvl1pPr>
              <a:defRPr sz="7200" b="0" i="1">
                <a:latin typeface="Bodoni MT" panose="02070603080606020203" pitchFamily="18" charset="77"/>
              </a:defRPr>
            </a:lvl1pPr>
          </a:lstStyle>
          <a:p>
            <a:r>
              <a:rPr lang="en-US" dirty="0"/>
              <a:t>Quote slide</a:t>
            </a:r>
          </a:p>
        </p:txBody>
      </p:sp>
      <p:sp>
        <p:nvSpPr>
          <p:cNvPr id="5" name="Slide Number Placeholder 4">
            <a:extLst>
              <a:ext uri="{FF2B5EF4-FFF2-40B4-BE49-F238E27FC236}">
                <a16:creationId xmlns:a16="http://schemas.microsoft.com/office/drawing/2014/main" id="{ED1404DE-3A9D-0F29-6447-3D95FB510052}"/>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1782302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Quot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1C19-04B0-BD2D-1913-BF0E85A6ADCD}"/>
              </a:ext>
            </a:extLst>
          </p:cNvPr>
          <p:cNvSpPr>
            <a:spLocks noGrp="1"/>
          </p:cNvSpPr>
          <p:nvPr>
            <p:ph type="title" hasCustomPrompt="1"/>
          </p:nvPr>
        </p:nvSpPr>
        <p:spPr>
          <a:xfrm>
            <a:off x="838200" y="2766218"/>
            <a:ext cx="5576888" cy="1325563"/>
          </a:xfrm>
        </p:spPr>
        <p:txBody>
          <a:bodyPr>
            <a:normAutofit/>
          </a:bodyPr>
          <a:lstStyle>
            <a:lvl1pPr>
              <a:defRPr sz="7200" b="0" i="1">
                <a:solidFill>
                  <a:schemeClr val="bg2"/>
                </a:solidFill>
                <a:latin typeface="Bodoni MT" panose="02070603080606020203" pitchFamily="18" charset="77"/>
              </a:defRPr>
            </a:lvl1pPr>
          </a:lstStyle>
          <a:p>
            <a:r>
              <a:rPr lang="en-US" dirty="0"/>
              <a:t>Quote slide</a:t>
            </a:r>
          </a:p>
        </p:txBody>
      </p:sp>
      <p:sp>
        <p:nvSpPr>
          <p:cNvPr id="5" name="Slide Number Placeholder 4">
            <a:extLst>
              <a:ext uri="{FF2B5EF4-FFF2-40B4-BE49-F238E27FC236}">
                <a16:creationId xmlns:a16="http://schemas.microsoft.com/office/drawing/2014/main" id="{ED1404DE-3A9D-0F29-6447-3D95FB510052}"/>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2349180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D559-2C2E-87E4-D706-1E7A8D308CF1}"/>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B97C1EA-6AAE-BC54-724E-3904AEACDE6B}"/>
              </a:ext>
            </a:extLst>
          </p:cNvPr>
          <p:cNvSpPr>
            <a:spLocks noGrp="1"/>
          </p:cNvSpPr>
          <p:nvPr>
            <p:ph type="pic" idx="1"/>
          </p:nvPr>
        </p:nvSpPr>
        <p:spPr>
          <a:xfrm>
            <a:off x="5183188" y="987425"/>
            <a:ext cx="6172200" cy="4873625"/>
          </a:xfrm>
          <a:prstGeom prst="roundRect">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B4324B-B37F-A7FF-C02A-7F404DA36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C8712C01-0198-B509-1097-F4C52F428888}"/>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4202577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C785E6-45B9-8F06-D660-1D6C86F8A380}"/>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
        <p:nvSpPr>
          <p:cNvPr id="9" name="TextBox 8">
            <a:extLst>
              <a:ext uri="{FF2B5EF4-FFF2-40B4-BE49-F238E27FC236}">
                <a16:creationId xmlns:a16="http://schemas.microsoft.com/office/drawing/2014/main" id="{532179EF-AF12-0DBD-2FB6-717FD1EBF15B}"/>
              </a:ext>
            </a:extLst>
          </p:cNvPr>
          <p:cNvSpPr txBox="1"/>
          <p:nvPr userDrawn="1"/>
        </p:nvSpPr>
        <p:spPr>
          <a:xfrm>
            <a:off x="4204660" y="2921168"/>
            <a:ext cx="3782680" cy="1015663"/>
          </a:xfrm>
          <a:prstGeom prst="rect">
            <a:avLst/>
          </a:prstGeom>
          <a:noFill/>
        </p:spPr>
        <p:txBody>
          <a:bodyPr wrap="square">
            <a:spAutoFit/>
          </a:bodyPr>
          <a:lstStyle/>
          <a:p>
            <a:pPr algn="ctr"/>
            <a:r>
              <a:rPr lang="en-US" sz="6000" b="0" i="0" dirty="0">
                <a:solidFill>
                  <a:schemeClr val="bg2"/>
                </a:solidFill>
                <a:latin typeface="Futura PT Medium" panose="020B0502020204020303" pitchFamily="34" charset="77"/>
              </a:rPr>
              <a:t>Thank you.</a:t>
            </a:r>
          </a:p>
        </p:txBody>
      </p:sp>
    </p:spTree>
    <p:extLst>
      <p:ext uri="{BB962C8B-B14F-4D97-AF65-F5344CB8AC3E}">
        <p14:creationId xmlns:p14="http://schemas.microsoft.com/office/powerpoint/2010/main" val="159500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D443C7-8A97-A831-9727-704262192186}"/>
              </a:ext>
            </a:extLst>
          </p:cNvPr>
          <p:cNvPicPr>
            <a:picLocks noChangeAspect="1"/>
          </p:cNvPicPr>
          <p:nvPr userDrawn="1"/>
        </p:nvPicPr>
        <p:blipFill rotWithShape="1">
          <a:blip r:embed="rId2">
            <a:alphaModFix amt="11000"/>
          </a:blip>
          <a:srcRect l="6772" t="28878" r="72305" b="16429"/>
          <a:stretch/>
        </p:blipFill>
        <p:spPr>
          <a:xfrm>
            <a:off x="1" y="0"/>
            <a:ext cx="12192000" cy="6858000"/>
          </a:xfrm>
          <a:prstGeom prst="rect">
            <a:avLst/>
          </a:prstGeom>
        </p:spPr>
      </p:pic>
      <p:sp>
        <p:nvSpPr>
          <p:cNvPr id="2" name="Title 1">
            <a:extLst>
              <a:ext uri="{FF2B5EF4-FFF2-40B4-BE49-F238E27FC236}">
                <a16:creationId xmlns:a16="http://schemas.microsoft.com/office/drawing/2014/main" id="{EC7004DE-DF5C-E9AD-F052-D35783D8BF0A}"/>
              </a:ext>
            </a:extLst>
          </p:cNvPr>
          <p:cNvSpPr>
            <a:spLocks noGrp="1"/>
          </p:cNvSpPr>
          <p:nvPr>
            <p:ph type="ctrTitle"/>
          </p:nvPr>
        </p:nvSpPr>
        <p:spPr>
          <a:xfrm>
            <a:off x="1524000" y="1122363"/>
            <a:ext cx="9144000" cy="2387600"/>
          </a:xfrm>
        </p:spPr>
        <p:txBody>
          <a:bodyPr anchor="b"/>
          <a:lstStyle>
            <a:lvl1pPr algn="l">
              <a:defRPr sz="6000" b="0" i="0">
                <a:solidFill>
                  <a:schemeClr val="bg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4E6CC60-06E9-22EE-4034-2EE8092A2197}"/>
              </a:ext>
            </a:extLst>
          </p:cNvPr>
          <p:cNvSpPr>
            <a:spLocks noGrp="1"/>
          </p:cNvSpPr>
          <p:nvPr>
            <p:ph type="subTitle" idx="1"/>
          </p:nvPr>
        </p:nvSpPr>
        <p:spPr>
          <a:xfrm>
            <a:off x="1524000" y="3602038"/>
            <a:ext cx="9144000" cy="1655762"/>
          </a:xfrm>
        </p:spPr>
        <p:txBody>
          <a:bodyPr>
            <a:normAutofit/>
          </a:bodyPr>
          <a:lstStyle>
            <a:lvl1pPr marL="0" indent="0" algn="l">
              <a:buNone/>
              <a:defRPr sz="16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21C785E6-45B9-8F06-D660-1D6C86F8A380}"/>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67907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8E7828-600A-EDC0-4F6B-94991059EA1E}"/>
              </a:ext>
            </a:extLst>
          </p:cNvPr>
          <p:cNvSpPr>
            <a:spLocks noGrp="1"/>
          </p:cNvSpPr>
          <p:nvPr>
            <p:ph idx="1" hasCustomPrompt="1"/>
          </p:nvPr>
        </p:nvSpPr>
        <p:spPr>
          <a:xfrm>
            <a:off x="5469832" y="1699591"/>
            <a:ext cx="5188226" cy="4477372"/>
          </a:xfrm>
        </p:spPr>
        <p:txBody>
          <a:bodyPr>
            <a:normAutofit/>
          </a:bodyPr>
          <a:lstStyle>
            <a:lvl1pPr marL="0" indent="0">
              <a:buNone/>
              <a:defRPr sz="1600" b="1">
                <a:solidFill>
                  <a:schemeClr val="tx1"/>
                </a:solidFill>
              </a:defRPr>
            </a:lvl1pPr>
            <a:lvl2pPr>
              <a:defRPr sz="1400"/>
            </a:lvl2pPr>
            <a:lvl3pPr>
              <a:defRPr sz="1400"/>
            </a:lvl3pPr>
            <a:lvl4pPr>
              <a:defRPr sz="1400"/>
            </a:lvl4pPr>
            <a:lvl5pPr>
              <a:defRPr sz="1400"/>
            </a:lvl5pPr>
          </a:lstStyle>
          <a:p>
            <a:pPr lvl="0"/>
            <a:r>
              <a:rPr lang="en-US" dirty="0"/>
              <a:t>Topic one</a:t>
            </a:r>
          </a:p>
          <a:p>
            <a:pPr lvl="0"/>
            <a:endParaRPr lang="en-US" dirty="0"/>
          </a:p>
          <a:p>
            <a:pPr lvl="0"/>
            <a:r>
              <a:rPr lang="en-US" dirty="0"/>
              <a:t>Topic two</a:t>
            </a:r>
          </a:p>
          <a:p>
            <a:pPr lvl="0"/>
            <a:endParaRPr lang="en-US" dirty="0"/>
          </a:p>
          <a:p>
            <a:pPr lvl="0"/>
            <a:r>
              <a:rPr lang="en-US" dirty="0"/>
              <a:t>Topic three</a:t>
            </a:r>
          </a:p>
        </p:txBody>
      </p:sp>
      <p:sp>
        <p:nvSpPr>
          <p:cNvPr id="6" name="Slide Number Placeholder 5">
            <a:extLst>
              <a:ext uri="{FF2B5EF4-FFF2-40B4-BE49-F238E27FC236}">
                <a16:creationId xmlns:a16="http://schemas.microsoft.com/office/drawing/2014/main" id="{CCE9C8F2-B93F-24D6-D507-082E94DBA94E}"/>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
        <p:nvSpPr>
          <p:cNvPr id="4" name="TextBox 3">
            <a:extLst>
              <a:ext uri="{FF2B5EF4-FFF2-40B4-BE49-F238E27FC236}">
                <a16:creationId xmlns:a16="http://schemas.microsoft.com/office/drawing/2014/main" id="{9AC90062-B8BE-BBA6-9433-D657FC9300A4}"/>
              </a:ext>
            </a:extLst>
          </p:cNvPr>
          <p:cNvSpPr txBox="1"/>
          <p:nvPr userDrawn="1"/>
        </p:nvSpPr>
        <p:spPr>
          <a:xfrm>
            <a:off x="838200" y="1699591"/>
            <a:ext cx="3326296" cy="1200329"/>
          </a:xfrm>
          <a:prstGeom prst="rect">
            <a:avLst/>
          </a:prstGeom>
          <a:noFill/>
        </p:spPr>
        <p:txBody>
          <a:bodyPr wrap="square">
            <a:spAutoFit/>
          </a:bodyPr>
          <a:lstStyle/>
          <a:p>
            <a:r>
              <a:rPr lang="en-US" sz="7200" b="0" i="0" dirty="0">
                <a:latin typeface="Futura PT Medium" panose="020B0502020204020303" pitchFamily="34" charset="77"/>
              </a:rPr>
              <a:t>Agenda</a:t>
            </a:r>
          </a:p>
        </p:txBody>
      </p:sp>
      <p:sp>
        <p:nvSpPr>
          <p:cNvPr id="5" name="Content Placeholder 2">
            <a:extLst>
              <a:ext uri="{FF2B5EF4-FFF2-40B4-BE49-F238E27FC236}">
                <a16:creationId xmlns:a16="http://schemas.microsoft.com/office/drawing/2014/main" id="{1B02B772-516B-7BBC-A545-F4D88222873F}"/>
              </a:ext>
            </a:extLst>
          </p:cNvPr>
          <p:cNvSpPr>
            <a:spLocks noGrp="1"/>
          </p:cNvSpPr>
          <p:nvPr>
            <p:ph idx="13" hasCustomPrompt="1"/>
          </p:nvPr>
        </p:nvSpPr>
        <p:spPr>
          <a:xfrm>
            <a:off x="10817084" y="1699591"/>
            <a:ext cx="536716" cy="4477372"/>
          </a:xfrm>
        </p:spPr>
        <p:txBody>
          <a:bodyPr>
            <a:normAutofit/>
          </a:bodyPr>
          <a:lstStyle>
            <a:lvl1pPr marL="0" indent="0">
              <a:buNone/>
              <a:defRPr sz="1600" b="0">
                <a:solidFill>
                  <a:schemeClr val="tx1"/>
                </a:solidFill>
              </a:defRPr>
            </a:lvl1pPr>
            <a:lvl2pPr>
              <a:defRPr sz="1400"/>
            </a:lvl2pPr>
            <a:lvl3pPr>
              <a:defRPr sz="1400"/>
            </a:lvl3pPr>
            <a:lvl4pPr>
              <a:defRPr sz="1400"/>
            </a:lvl4pPr>
            <a:lvl5pPr>
              <a:defRPr sz="1400"/>
            </a:lvl5pPr>
          </a:lstStyle>
          <a:p>
            <a:pPr lvl="0"/>
            <a:r>
              <a:rPr lang="en-US" dirty="0"/>
              <a:t>01</a:t>
            </a:r>
          </a:p>
          <a:p>
            <a:pPr lvl="0"/>
            <a:endParaRPr lang="en-US" dirty="0"/>
          </a:p>
          <a:p>
            <a:pPr lvl="0"/>
            <a:r>
              <a:rPr lang="en-US" dirty="0"/>
              <a:t>03</a:t>
            </a:r>
          </a:p>
          <a:p>
            <a:pPr lvl="0"/>
            <a:endParaRPr lang="en-US" dirty="0"/>
          </a:p>
          <a:p>
            <a:pPr lvl="0"/>
            <a:r>
              <a:rPr lang="en-US" dirty="0"/>
              <a:t>15</a:t>
            </a:r>
          </a:p>
        </p:txBody>
      </p:sp>
    </p:spTree>
    <p:extLst>
      <p:ext uri="{BB962C8B-B14F-4D97-AF65-F5344CB8AC3E}">
        <p14:creationId xmlns:p14="http://schemas.microsoft.com/office/powerpoint/2010/main" val="143798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1404DE-3A9D-0F29-6447-3D95FB510052}"/>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
        <p:nvSpPr>
          <p:cNvPr id="4" name="Picture Placeholder 3">
            <a:extLst>
              <a:ext uri="{FF2B5EF4-FFF2-40B4-BE49-F238E27FC236}">
                <a16:creationId xmlns:a16="http://schemas.microsoft.com/office/drawing/2014/main" id="{4B868259-2F7A-ADB0-1167-0DB4772959E1}"/>
              </a:ext>
            </a:extLst>
          </p:cNvPr>
          <p:cNvSpPr>
            <a:spLocks noGrp="1"/>
          </p:cNvSpPr>
          <p:nvPr>
            <p:ph type="pic" sz="quarter" idx="13"/>
          </p:nvPr>
        </p:nvSpPr>
        <p:spPr>
          <a:xfrm>
            <a:off x="2334040" y="2266191"/>
            <a:ext cx="1600200" cy="1600200"/>
          </a:xfrm>
          <a:prstGeom prst="ellipse">
            <a:avLst/>
          </a:prstGeom>
          <a:solidFill>
            <a:schemeClr val="accent1">
              <a:lumMod val="20000"/>
              <a:lumOff val="80000"/>
            </a:schemeClr>
          </a:solidFill>
        </p:spPr>
        <p:txBody>
          <a:bodyPr/>
          <a:lstStyle/>
          <a:p>
            <a:r>
              <a:rPr lang="en-US"/>
              <a:t>Click icon to add picture</a:t>
            </a:r>
          </a:p>
        </p:txBody>
      </p:sp>
      <p:sp>
        <p:nvSpPr>
          <p:cNvPr id="6" name="Picture Placeholder 3">
            <a:extLst>
              <a:ext uri="{FF2B5EF4-FFF2-40B4-BE49-F238E27FC236}">
                <a16:creationId xmlns:a16="http://schemas.microsoft.com/office/drawing/2014/main" id="{21009489-DD2A-D097-55DA-BB46A2F84350}"/>
              </a:ext>
            </a:extLst>
          </p:cNvPr>
          <p:cNvSpPr>
            <a:spLocks noGrp="1"/>
          </p:cNvSpPr>
          <p:nvPr>
            <p:ph type="pic" sz="quarter" idx="14"/>
          </p:nvPr>
        </p:nvSpPr>
        <p:spPr>
          <a:xfrm>
            <a:off x="8257760" y="2254665"/>
            <a:ext cx="1600200" cy="1600200"/>
          </a:xfrm>
          <a:prstGeom prst="ellipse">
            <a:avLst/>
          </a:prstGeom>
          <a:solidFill>
            <a:schemeClr val="accent1">
              <a:lumMod val="20000"/>
              <a:lumOff val="80000"/>
            </a:schemeClr>
          </a:solidFill>
        </p:spPr>
        <p:txBody>
          <a:bodyPr/>
          <a:lstStyle/>
          <a:p>
            <a:r>
              <a:rPr lang="en-US"/>
              <a:t>Click icon to add picture</a:t>
            </a:r>
          </a:p>
        </p:txBody>
      </p:sp>
      <p:sp>
        <p:nvSpPr>
          <p:cNvPr id="7" name="Picture Placeholder 3">
            <a:extLst>
              <a:ext uri="{FF2B5EF4-FFF2-40B4-BE49-F238E27FC236}">
                <a16:creationId xmlns:a16="http://schemas.microsoft.com/office/drawing/2014/main" id="{10855795-1C77-EB65-835B-A2B9C3C6E1C6}"/>
              </a:ext>
            </a:extLst>
          </p:cNvPr>
          <p:cNvSpPr>
            <a:spLocks noGrp="1"/>
          </p:cNvSpPr>
          <p:nvPr>
            <p:ph type="pic" sz="quarter" idx="15"/>
          </p:nvPr>
        </p:nvSpPr>
        <p:spPr>
          <a:xfrm>
            <a:off x="5295900" y="2266191"/>
            <a:ext cx="1600200" cy="1600200"/>
          </a:xfrm>
          <a:prstGeom prst="ellipse">
            <a:avLst/>
          </a:prstGeom>
          <a:solidFill>
            <a:schemeClr val="accent1">
              <a:lumMod val="20000"/>
              <a:lumOff val="80000"/>
            </a:schemeClr>
          </a:solidFill>
        </p:spPr>
        <p:txBody>
          <a:bodyPr/>
          <a:lstStyle/>
          <a:p>
            <a:r>
              <a:rPr lang="en-US"/>
              <a:t>Click icon to add picture</a:t>
            </a:r>
          </a:p>
        </p:txBody>
      </p:sp>
      <p:sp>
        <p:nvSpPr>
          <p:cNvPr id="10" name="Text Placeholder 9">
            <a:extLst>
              <a:ext uri="{FF2B5EF4-FFF2-40B4-BE49-F238E27FC236}">
                <a16:creationId xmlns:a16="http://schemas.microsoft.com/office/drawing/2014/main" id="{F6395CEE-F008-C052-D7A5-D171957C233B}"/>
              </a:ext>
            </a:extLst>
          </p:cNvPr>
          <p:cNvSpPr>
            <a:spLocks noGrp="1"/>
          </p:cNvSpPr>
          <p:nvPr>
            <p:ph type="body" sz="quarter" idx="16" hasCustomPrompt="1"/>
          </p:nvPr>
        </p:nvSpPr>
        <p:spPr>
          <a:xfrm>
            <a:off x="2120038" y="4074353"/>
            <a:ext cx="2028203" cy="298864"/>
          </a:xfrm>
        </p:spPr>
        <p:txBody>
          <a:bodyPr/>
          <a:lstStyle>
            <a:lvl1pPr marL="0" indent="0" algn="ctr">
              <a:buNone/>
              <a:defRPr b="0" i="0">
                <a:latin typeface="Futura PT Medium" panose="020B0502020204020303" pitchFamily="34" charset="77"/>
              </a:defRPr>
            </a:lvl1pPr>
          </a:lstStyle>
          <a:p>
            <a:pPr lvl="0"/>
            <a:r>
              <a:rPr lang="en-US" dirty="0"/>
              <a:t>Name</a:t>
            </a:r>
          </a:p>
        </p:txBody>
      </p:sp>
      <p:sp>
        <p:nvSpPr>
          <p:cNvPr id="11" name="Text Placeholder 9">
            <a:extLst>
              <a:ext uri="{FF2B5EF4-FFF2-40B4-BE49-F238E27FC236}">
                <a16:creationId xmlns:a16="http://schemas.microsoft.com/office/drawing/2014/main" id="{13E056AA-092A-9F59-ABBF-34540E075250}"/>
              </a:ext>
            </a:extLst>
          </p:cNvPr>
          <p:cNvSpPr>
            <a:spLocks noGrp="1"/>
          </p:cNvSpPr>
          <p:nvPr>
            <p:ph type="body" sz="quarter" idx="17" hasCustomPrompt="1"/>
          </p:nvPr>
        </p:nvSpPr>
        <p:spPr>
          <a:xfrm>
            <a:off x="2120038" y="4580832"/>
            <a:ext cx="2028203" cy="716722"/>
          </a:xfrm>
        </p:spPr>
        <p:txBody>
          <a:bodyPr>
            <a:normAutofit/>
          </a:bodyPr>
          <a:lstStyle>
            <a:lvl1pPr marL="0" indent="0" algn="ctr">
              <a:lnSpc>
                <a:spcPct val="100000"/>
              </a:lnSpc>
              <a:buNone/>
              <a:defRPr sz="1200">
                <a:latin typeface="Roboto" panose="02000000000000000000" pitchFamily="2" charset="0"/>
                <a:ea typeface="Roboto" panose="02000000000000000000" pitchFamily="2" charset="0"/>
                <a:cs typeface="Roboto" panose="02000000000000000000" pitchFamily="2" charset="0"/>
              </a:defRPr>
            </a:lvl1pPr>
          </a:lstStyle>
          <a:p>
            <a:pPr lvl="0"/>
            <a:r>
              <a:rPr lang="en-US" dirty="0"/>
              <a:t>Title</a:t>
            </a:r>
          </a:p>
          <a:p>
            <a:pPr lvl="0"/>
            <a:r>
              <a:rPr lang="en-US" dirty="0"/>
              <a:t>Organization</a:t>
            </a:r>
          </a:p>
        </p:txBody>
      </p:sp>
      <p:sp>
        <p:nvSpPr>
          <p:cNvPr id="13" name="Text Placeholder 9">
            <a:extLst>
              <a:ext uri="{FF2B5EF4-FFF2-40B4-BE49-F238E27FC236}">
                <a16:creationId xmlns:a16="http://schemas.microsoft.com/office/drawing/2014/main" id="{DD952835-C527-2368-A5B1-8F7ACBC4AB67}"/>
              </a:ext>
            </a:extLst>
          </p:cNvPr>
          <p:cNvSpPr>
            <a:spLocks noGrp="1"/>
          </p:cNvSpPr>
          <p:nvPr>
            <p:ph type="body" sz="quarter" idx="18" hasCustomPrompt="1"/>
          </p:nvPr>
        </p:nvSpPr>
        <p:spPr>
          <a:xfrm>
            <a:off x="5081899" y="4074353"/>
            <a:ext cx="2028203" cy="298864"/>
          </a:xfrm>
        </p:spPr>
        <p:txBody>
          <a:bodyPr/>
          <a:lstStyle>
            <a:lvl1pPr marL="0" indent="0" algn="ctr">
              <a:buNone/>
              <a:defRPr b="0" i="0">
                <a:latin typeface="Futura PT Medium" panose="020B0502020204020303" pitchFamily="34" charset="77"/>
              </a:defRPr>
            </a:lvl1pPr>
          </a:lstStyle>
          <a:p>
            <a:pPr lvl="0"/>
            <a:r>
              <a:rPr lang="en-US" dirty="0"/>
              <a:t>Name</a:t>
            </a:r>
          </a:p>
        </p:txBody>
      </p:sp>
      <p:sp>
        <p:nvSpPr>
          <p:cNvPr id="14" name="Text Placeholder 9">
            <a:extLst>
              <a:ext uri="{FF2B5EF4-FFF2-40B4-BE49-F238E27FC236}">
                <a16:creationId xmlns:a16="http://schemas.microsoft.com/office/drawing/2014/main" id="{85B4CEF1-097C-A12B-9265-9AC6B5F28AA0}"/>
              </a:ext>
            </a:extLst>
          </p:cNvPr>
          <p:cNvSpPr>
            <a:spLocks noGrp="1"/>
          </p:cNvSpPr>
          <p:nvPr>
            <p:ph type="body" sz="quarter" idx="19" hasCustomPrompt="1"/>
          </p:nvPr>
        </p:nvSpPr>
        <p:spPr>
          <a:xfrm>
            <a:off x="5081899" y="4580832"/>
            <a:ext cx="2028203" cy="716722"/>
          </a:xfrm>
        </p:spPr>
        <p:txBody>
          <a:bodyPr>
            <a:normAutofit/>
          </a:bodyPr>
          <a:lstStyle>
            <a:lvl1pPr marL="0" indent="0" algn="ctr">
              <a:lnSpc>
                <a:spcPct val="100000"/>
              </a:lnSpc>
              <a:buNone/>
              <a:defRPr sz="1200">
                <a:latin typeface="Roboto" panose="02000000000000000000" pitchFamily="2" charset="0"/>
                <a:ea typeface="Roboto" panose="02000000000000000000" pitchFamily="2" charset="0"/>
                <a:cs typeface="Roboto" panose="02000000000000000000" pitchFamily="2" charset="0"/>
              </a:defRPr>
            </a:lvl1pPr>
          </a:lstStyle>
          <a:p>
            <a:pPr lvl="0"/>
            <a:r>
              <a:rPr lang="en-US" dirty="0"/>
              <a:t>Title</a:t>
            </a:r>
          </a:p>
          <a:p>
            <a:pPr lvl="0"/>
            <a:r>
              <a:rPr lang="en-US" dirty="0"/>
              <a:t>Organization</a:t>
            </a:r>
          </a:p>
        </p:txBody>
      </p:sp>
      <p:sp>
        <p:nvSpPr>
          <p:cNvPr id="15" name="Text Placeholder 9">
            <a:extLst>
              <a:ext uri="{FF2B5EF4-FFF2-40B4-BE49-F238E27FC236}">
                <a16:creationId xmlns:a16="http://schemas.microsoft.com/office/drawing/2014/main" id="{6186C299-1EDC-4A0E-E18F-09711901F054}"/>
              </a:ext>
            </a:extLst>
          </p:cNvPr>
          <p:cNvSpPr>
            <a:spLocks noGrp="1"/>
          </p:cNvSpPr>
          <p:nvPr>
            <p:ph type="body" sz="quarter" idx="20" hasCustomPrompt="1"/>
          </p:nvPr>
        </p:nvSpPr>
        <p:spPr>
          <a:xfrm>
            <a:off x="8043759" y="4074353"/>
            <a:ext cx="2028203" cy="298864"/>
          </a:xfrm>
        </p:spPr>
        <p:txBody>
          <a:bodyPr/>
          <a:lstStyle>
            <a:lvl1pPr marL="0" indent="0" algn="ctr">
              <a:buNone/>
              <a:defRPr b="0" i="0">
                <a:latin typeface="Futura PT Medium" panose="020B0502020204020303" pitchFamily="34" charset="77"/>
              </a:defRPr>
            </a:lvl1pPr>
          </a:lstStyle>
          <a:p>
            <a:pPr lvl="0"/>
            <a:r>
              <a:rPr lang="en-US" dirty="0"/>
              <a:t>Name</a:t>
            </a:r>
          </a:p>
        </p:txBody>
      </p:sp>
      <p:sp>
        <p:nvSpPr>
          <p:cNvPr id="16" name="Text Placeholder 9">
            <a:extLst>
              <a:ext uri="{FF2B5EF4-FFF2-40B4-BE49-F238E27FC236}">
                <a16:creationId xmlns:a16="http://schemas.microsoft.com/office/drawing/2014/main" id="{D8E6B411-D979-C5E1-B54A-2516F28102AD}"/>
              </a:ext>
            </a:extLst>
          </p:cNvPr>
          <p:cNvSpPr>
            <a:spLocks noGrp="1"/>
          </p:cNvSpPr>
          <p:nvPr>
            <p:ph type="body" sz="quarter" idx="21" hasCustomPrompt="1"/>
          </p:nvPr>
        </p:nvSpPr>
        <p:spPr>
          <a:xfrm>
            <a:off x="8043759" y="4580832"/>
            <a:ext cx="2028203" cy="716722"/>
          </a:xfrm>
        </p:spPr>
        <p:txBody>
          <a:bodyPr>
            <a:normAutofit/>
          </a:bodyPr>
          <a:lstStyle>
            <a:lvl1pPr marL="0" indent="0" algn="ctr">
              <a:lnSpc>
                <a:spcPct val="100000"/>
              </a:lnSpc>
              <a:buNone/>
              <a:defRPr sz="1200">
                <a:latin typeface="Roboto" panose="02000000000000000000" pitchFamily="2" charset="0"/>
                <a:ea typeface="Roboto" panose="02000000000000000000" pitchFamily="2" charset="0"/>
                <a:cs typeface="Roboto" panose="02000000000000000000" pitchFamily="2" charset="0"/>
              </a:defRPr>
            </a:lvl1pPr>
          </a:lstStyle>
          <a:p>
            <a:pPr lvl="0"/>
            <a:r>
              <a:rPr lang="en-US" dirty="0"/>
              <a:t>Title</a:t>
            </a:r>
          </a:p>
          <a:p>
            <a:pPr lvl="0"/>
            <a:r>
              <a:rPr lang="en-US" dirty="0"/>
              <a:t>Organization</a:t>
            </a:r>
          </a:p>
        </p:txBody>
      </p:sp>
      <p:sp>
        <p:nvSpPr>
          <p:cNvPr id="20" name="TextBox 19">
            <a:extLst>
              <a:ext uri="{FF2B5EF4-FFF2-40B4-BE49-F238E27FC236}">
                <a16:creationId xmlns:a16="http://schemas.microsoft.com/office/drawing/2014/main" id="{A7C28C01-C6D3-0381-00FB-B45DED4678AE}"/>
              </a:ext>
            </a:extLst>
          </p:cNvPr>
          <p:cNvSpPr txBox="1"/>
          <p:nvPr userDrawn="1"/>
        </p:nvSpPr>
        <p:spPr>
          <a:xfrm>
            <a:off x="3047172" y="612407"/>
            <a:ext cx="6097656" cy="1107996"/>
          </a:xfrm>
          <a:prstGeom prst="rect">
            <a:avLst/>
          </a:prstGeom>
          <a:noFill/>
        </p:spPr>
        <p:txBody>
          <a:bodyPr wrap="square">
            <a:spAutoFit/>
          </a:bodyPr>
          <a:lstStyle/>
          <a:p>
            <a:pPr algn="ctr"/>
            <a:r>
              <a:rPr lang="en-US" sz="6600" b="0" i="0" dirty="0">
                <a:latin typeface="Futura PT Medium" panose="020B0502020204020303" pitchFamily="34" charset="77"/>
              </a:rPr>
              <a:t>Speakers</a:t>
            </a:r>
          </a:p>
        </p:txBody>
      </p:sp>
    </p:spTree>
    <p:extLst>
      <p:ext uri="{BB962C8B-B14F-4D97-AF65-F5344CB8AC3E}">
        <p14:creationId xmlns:p14="http://schemas.microsoft.com/office/powerpoint/2010/main" val="153560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B97BD0-CE2C-1A78-E94B-8E6FFBA1873F}"/>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97329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1C19-04B0-BD2D-1913-BF0E85A6ADCD}"/>
              </a:ext>
            </a:extLst>
          </p:cNvPr>
          <p:cNvSpPr>
            <a:spLocks noGrp="1"/>
          </p:cNvSpPr>
          <p:nvPr>
            <p:ph type="title"/>
          </p:nvPr>
        </p:nvSpPr>
        <p:spPr/>
        <p:txBody>
          <a:bodyPr/>
          <a:lstStyle>
            <a:lvl1pPr>
              <a:defRPr b="0" i="0"/>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ED1404DE-3A9D-0F29-6447-3D95FB510052}"/>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236251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F2E3D-1FE1-B594-CFD9-56EE504C039B}"/>
              </a:ext>
            </a:extLst>
          </p:cNvPr>
          <p:cNvSpPr>
            <a:spLocks noGrp="1"/>
          </p:cNvSpPr>
          <p:nvPr>
            <p:ph type="title"/>
          </p:nvPr>
        </p:nvSpPr>
        <p:spPr/>
        <p:txBody>
          <a:bodyPr/>
          <a:lstStyle>
            <a:lvl1pPr>
              <a:defRPr b="0" i="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8E7828-600A-EDC0-4F6B-94991059EA1E}"/>
              </a:ext>
            </a:extLst>
          </p:cNvPr>
          <p:cNvSpPr>
            <a:spLocks noGrp="1"/>
          </p:cNvSpPr>
          <p:nvPr>
            <p:ph idx="1"/>
          </p:nvPr>
        </p:nvSpPr>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CE9C8F2-B93F-24D6-D507-082E94DBA94E}"/>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235225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D176-89A2-FD54-8951-0AF6224DA7D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E0FDE77-38FB-E83D-389B-8EB7B26DB211}"/>
              </a:ext>
            </a:extLst>
          </p:cNvPr>
          <p:cNvSpPr>
            <a:spLocks noGrp="1"/>
          </p:cNvSpPr>
          <p:nvPr>
            <p:ph type="sldNum" sz="quarter" idx="10"/>
          </p:nvPr>
        </p:nvSpPr>
        <p:spPr/>
        <p:txBody>
          <a:body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2215395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4FB4-884A-10BC-D521-DF0A1A6F2CF6}"/>
              </a:ext>
            </a:extLst>
          </p:cNvPr>
          <p:cNvSpPr>
            <a:spLocks noGrp="1"/>
          </p:cNvSpPr>
          <p:nvPr>
            <p:ph type="title"/>
          </p:nvPr>
        </p:nvSpPr>
        <p:spPr/>
        <p:txBody>
          <a:bodyPr/>
          <a:lstStyle>
            <a:lvl1pPr>
              <a:defRPr b="0" i="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5ED45C4-2C7B-6DEA-FA4B-3F61287F6B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9EEFC-3099-DB46-4B66-B683186F44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E418310-7BD0-44F6-EC1D-70A089477AE9}"/>
              </a:ext>
            </a:extLst>
          </p:cNvPr>
          <p:cNvSpPr>
            <a:spLocks noGrp="1"/>
          </p:cNvSpPr>
          <p:nvPr>
            <p:ph type="sldNum" sz="quarter" idx="12"/>
          </p:nvPr>
        </p:nvSpPr>
        <p:spPr/>
        <p:txBody>
          <a:bodyPr/>
          <a:lstStyle>
            <a:lvl1pPr>
              <a:defRPr b="0" i="0"/>
            </a:lvl1pPr>
          </a:lstStyle>
          <a:p>
            <a:fld id="{5CD1805C-659E-DD41-A78E-25122309D607}" type="slidenum">
              <a:rPr lang="en-US" smtClean="0"/>
              <a:pPr/>
              <a:t>‹#›</a:t>
            </a:fld>
            <a:endParaRPr lang="en-US" dirty="0"/>
          </a:p>
        </p:txBody>
      </p:sp>
    </p:spTree>
    <p:extLst>
      <p:ext uri="{BB962C8B-B14F-4D97-AF65-F5344CB8AC3E}">
        <p14:creationId xmlns:p14="http://schemas.microsoft.com/office/powerpoint/2010/main" val="287346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291C7-908B-55A6-5B3F-E943570FB4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B4E1BB7-FA16-ED42-CD60-732366247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FBC16C7-12D4-078B-A111-1FB54F7442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b="0" i="0">
                <a:solidFill>
                  <a:schemeClr val="tx1">
                    <a:tint val="75000"/>
                  </a:schemeClr>
                </a:solidFill>
                <a:latin typeface="Futura PT Medium" panose="020B0502020204020303" pitchFamily="34" charset="77"/>
                <a:cs typeface="Futura Medium" panose="020B0602020204020303" pitchFamily="34" charset="-79"/>
              </a:defRPr>
            </a:lvl1pPr>
          </a:lstStyle>
          <a:p>
            <a:fld id="{5CD1805C-659E-DD41-A78E-25122309D607}" type="slidenum">
              <a:rPr lang="en-US" smtClean="0"/>
              <a:pPr/>
              <a:t>‹#›</a:t>
            </a:fld>
            <a:endParaRPr lang="en-US" dirty="0"/>
          </a:p>
        </p:txBody>
      </p:sp>
      <p:pic>
        <p:nvPicPr>
          <p:cNvPr id="8" name="Picture 7">
            <a:extLst>
              <a:ext uri="{FF2B5EF4-FFF2-40B4-BE49-F238E27FC236}">
                <a16:creationId xmlns:a16="http://schemas.microsoft.com/office/drawing/2014/main" id="{74B90305-4EEF-4D6D-BE93-6EB7A61B25E1}"/>
              </a:ext>
            </a:extLst>
          </p:cNvPr>
          <p:cNvPicPr>
            <a:picLocks noChangeAspect="1"/>
          </p:cNvPicPr>
          <p:nvPr userDrawn="1"/>
        </p:nvPicPr>
        <p:blipFill>
          <a:blip r:embed="rId15">
            <a:alphaModFix amt="25000"/>
          </a:blip>
          <a:stretch>
            <a:fillRect/>
          </a:stretch>
        </p:blipFill>
        <p:spPr>
          <a:xfrm>
            <a:off x="5722976" y="6498463"/>
            <a:ext cx="746049" cy="161112"/>
          </a:xfrm>
          <a:prstGeom prst="rect">
            <a:avLst/>
          </a:prstGeom>
        </p:spPr>
      </p:pic>
    </p:spTree>
    <p:extLst>
      <p:ext uri="{BB962C8B-B14F-4D97-AF65-F5344CB8AC3E}">
        <p14:creationId xmlns:p14="http://schemas.microsoft.com/office/powerpoint/2010/main" val="304853537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0" r:id="rId3"/>
    <p:sldLayoutId id="2147483659" r:id="rId4"/>
    <p:sldLayoutId id="2147483655" r:id="rId5"/>
    <p:sldLayoutId id="2147483654" r:id="rId6"/>
    <p:sldLayoutId id="2147483650" r:id="rId7"/>
    <p:sldLayoutId id="2147483665" r:id="rId8"/>
    <p:sldLayoutId id="2147483652" r:id="rId9"/>
    <p:sldLayoutId id="2147483658" r:id="rId10"/>
    <p:sldLayoutId id="2147483663" r:id="rId11"/>
    <p:sldLayoutId id="2147483657" r:id="rId12"/>
    <p:sldLayoutId id="2147483661" r:id="rId13"/>
  </p:sldLayoutIdLst>
  <p:txStyles>
    <p:titleStyle>
      <a:lvl1pPr algn="l" defTabSz="914400" rtl="0" eaLnBrk="1" latinLnBrk="0" hangingPunct="1">
        <a:lnSpc>
          <a:spcPct val="90000"/>
        </a:lnSpc>
        <a:spcBef>
          <a:spcPct val="0"/>
        </a:spcBef>
        <a:buNone/>
        <a:defRPr sz="4800" b="0" i="0" kern="1200">
          <a:solidFill>
            <a:schemeClr val="tx1"/>
          </a:solidFill>
          <a:latin typeface="Futura PT Medium" panose="020B0502020204020303" pitchFamily="34" charset="77"/>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chart" Target="../charts/chart9.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0.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22.svg"/><Relationship Id="rId5" Type="http://schemas.openxmlformats.org/officeDocument/2006/relationships/image" Target="../media/image18.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emf"/><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50.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6.svg"/><Relationship Id="rId7" Type="http://schemas.openxmlformats.org/officeDocument/2006/relationships/image" Target="../media/image7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0.xml"/><Relationship Id="rId4" Type="http://schemas.openxmlformats.org/officeDocument/2006/relationships/image" Target="../media/image81.sv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emf"/><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2.wdp"/><Relationship Id="rId14"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svg"/><Relationship Id="rId4" Type="http://schemas.microsoft.com/office/2007/relationships/hdphoto" Target="../media/hdphoto1.wdp"/><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emf"/><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4D64-100E-89F2-4401-4277DE9A2B9F}"/>
              </a:ext>
            </a:extLst>
          </p:cNvPr>
          <p:cNvSpPr>
            <a:spLocks noGrp="1"/>
          </p:cNvSpPr>
          <p:nvPr>
            <p:ph type="ctrTitle"/>
          </p:nvPr>
        </p:nvSpPr>
        <p:spPr>
          <a:xfrm>
            <a:off x="1524000" y="1122363"/>
            <a:ext cx="9144000" cy="2387600"/>
          </a:xfrm>
        </p:spPr>
        <p:txBody>
          <a:bodyPr/>
          <a:lstStyle/>
          <a:p>
            <a:r>
              <a:rPr lang="en-US" dirty="0" err="1">
                <a:latin typeface="Futura PT Medium"/>
                <a:cs typeface="Futura Medium"/>
              </a:rPr>
              <a:t>Digitalzone</a:t>
            </a:r>
            <a:r>
              <a:rPr lang="en-US" dirty="0">
                <a:latin typeface="Futura PT Medium"/>
                <a:cs typeface="Futura Medium"/>
              </a:rPr>
              <a:t> Publications Media Kit</a:t>
            </a:r>
            <a:endParaRPr lang="en-US" dirty="0"/>
          </a:p>
        </p:txBody>
      </p:sp>
      <p:sp>
        <p:nvSpPr>
          <p:cNvPr id="3" name="Subtitle 2">
            <a:extLst>
              <a:ext uri="{FF2B5EF4-FFF2-40B4-BE49-F238E27FC236}">
                <a16:creationId xmlns:a16="http://schemas.microsoft.com/office/drawing/2014/main" id="{BF098C2A-A10C-1CE7-01F8-52F4C45737FB}"/>
              </a:ext>
            </a:extLst>
          </p:cNvPr>
          <p:cNvSpPr>
            <a:spLocks noGrp="1"/>
          </p:cNvSpPr>
          <p:nvPr>
            <p:ph type="subTitle" idx="1"/>
          </p:nvPr>
        </p:nvSpPr>
        <p:spPr/>
        <p:txBody>
          <a:bodyPr vert="horz" lIns="91440" tIns="45720" rIns="91440" bIns="45720" rtlCol="0" anchor="t">
            <a:normAutofit/>
          </a:bodyPr>
          <a:lstStyle/>
          <a:p>
            <a:r>
              <a:rPr lang="en-US" dirty="0">
                <a:latin typeface="Roboto"/>
                <a:ea typeface="Roboto"/>
                <a:cs typeface="Roboto"/>
              </a:rPr>
              <a:t>Human Publications. Real Buyers. Smarter Content.</a:t>
            </a:r>
          </a:p>
        </p:txBody>
      </p:sp>
      <p:pic>
        <p:nvPicPr>
          <p:cNvPr id="4" name="Graphic 3">
            <a:extLst>
              <a:ext uri="{FF2B5EF4-FFF2-40B4-BE49-F238E27FC236}">
                <a16:creationId xmlns:a16="http://schemas.microsoft.com/office/drawing/2014/main" id="{9C555BED-4BF2-8428-07E1-26CE2DA4BF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27267" y="5917642"/>
            <a:ext cx="2857500" cy="609600"/>
          </a:xfrm>
          <a:prstGeom prst="rect">
            <a:avLst/>
          </a:prstGeom>
        </p:spPr>
      </p:pic>
    </p:spTree>
    <p:extLst>
      <p:ext uri="{BB962C8B-B14F-4D97-AF65-F5344CB8AC3E}">
        <p14:creationId xmlns:p14="http://schemas.microsoft.com/office/powerpoint/2010/main" val="3996494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7211-993A-A531-FC21-A387FCADEAE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0D4F5B5-AD68-C21D-DF3D-D4A2CF0ECF12}"/>
              </a:ext>
            </a:extLst>
          </p:cNvPr>
          <p:cNvSpPr/>
          <p:nvPr/>
        </p:nvSpPr>
        <p:spPr>
          <a:xfrm>
            <a:off x="6095999" y="-7855"/>
            <a:ext cx="6093381" cy="686585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2">
            <a:extLst>
              <a:ext uri="{FF2B5EF4-FFF2-40B4-BE49-F238E27FC236}">
                <a16:creationId xmlns:a16="http://schemas.microsoft.com/office/drawing/2014/main" id="{DE19424F-1DD1-C578-1AA9-DBF4F94C45B0}"/>
              </a:ext>
            </a:extLst>
          </p:cNvPr>
          <p:cNvSpPr txBox="1"/>
          <p:nvPr/>
        </p:nvSpPr>
        <p:spPr>
          <a:xfrm>
            <a:off x="957342" y="6141003"/>
            <a:ext cx="4120685"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FUTURA MEDIUM" panose="020B0602020204020303" pitchFamily="34" charset="-79"/>
                <a:ea typeface="Roboto"/>
                <a:cs typeface="FUTURA MEDIUM" panose="020B0602020204020303" pitchFamily="34" charset="-79"/>
              </a:rPr>
              <a:t>Company Size by Employee Count</a:t>
            </a:r>
          </a:p>
        </p:txBody>
      </p:sp>
      <p:sp>
        <p:nvSpPr>
          <p:cNvPr id="101" name="TextBox 100">
            <a:extLst>
              <a:ext uri="{FF2B5EF4-FFF2-40B4-BE49-F238E27FC236}">
                <a16:creationId xmlns:a16="http://schemas.microsoft.com/office/drawing/2014/main" id="{B0A6C9FE-98A4-9479-CAD3-C494FE3FB571}"/>
              </a:ext>
            </a:extLst>
          </p:cNvPr>
          <p:cNvSpPr txBox="1"/>
          <p:nvPr/>
        </p:nvSpPr>
        <p:spPr>
          <a:xfrm>
            <a:off x="4172015" y="2835115"/>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FUTURA MEDIUM" panose="020B0602020204020303" pitchFamily="34" charset="-79"/>
                <a:ea typeface="Calibri"/>
                <a:cs typeface="FUTURA MEDIUM" panose="020B0602020204020303" pitchFamily="34" charset="-79"/>
              </a:rPr>
              <a:t>&lt;500</a:t>
            </a:r>
          </a:p>
        </p:txBody>
      </p:sp>
      <p:sp>
        <p:nvSpPr>
          <p:cNvPr id="102" name="TextBox 101">
            <a:extLst>
              <a:ext uri="{FF2B5EF4-FFF2-40B4-BE49-F238E27FC236}">
                <a16:creationId xmlns:a16="http://schemas.microsoft.com/office/drawing/2014/main" id="{CD229F20-31FC-150F-FF03-1364EA513823}"/>
              </a:ext>
            </a:extLst>
          </p:cNvPr>
          <p:cNvSpPr txBox="1"/>
          <p:nvPr/>
        </p:nvSpPr>
        <p:spPr>
          <a:xfrm>
            <a:off x="3931961" y="5013137"/>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FUTURA MEDIUM" panose="020B0602020204020303" pitchFamily="34" charset="-79"/>
                <a:ea typeface="Calibri"/>
                <a:cs typeface="FUTURA MEDIUM" panose="020B0602020204020303" pitchFamily="34" charset="-79"/>
              </a:rPr>
              <a:t>500-1K</a:t>
            </a:r>
          </a:p>
        </p:txBody>
      </p:sp>
      <p:sp>
        <p:nvSpPr>
          <p:cNvPr id="103" name="TextBox 102">
            <a:extLst>
              <a:ext uri="{FF2B5EF4-FFF2-40B4-BE49-F238E27FC236}">
                <a16:creationId xmlns:a16="http://schemas.microsoft.com/office/drawing/2014/main" id="{6A329326-8FED-E76F-9231-5A71ABFE8A3A}"/>
              </a:ext>
            </a:extLst>
          </p:cNvPr>
          <p:cNvSpPr txBox="1"/>
          <p:nvPr/>
        </p:nvSpPr>
        <p:spPr>
          <a:xfrm>
            <a:off x="2329190" y="5593735"/>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FUTURA MEDIUM" panose="020B0602020204020303" pitchFamily="34" charset="-79"/>
                <a:ea typeface="Calibri"/>
                <a:cs typeface="FUTURA MEDIUM" panose="020B0602020204020303" pitchFamily="34" charset="-79"/>
              </a:rPr>
              <a:t>1k-5K</a:t>
            </a:r>
          </a:p>
        </p:txBody>
      </p:sp>
      <p:sp>
        <p:nvSpPr>
          <p:cNvPr id="104" name="TextBox 103">
            <a:extLst>
              <a:ext uri="{FF2B5EF4-FFF2-40B4-BE49-F238E27FC236}">
                <a16:creationId xmlns:a16="http://schemas.microsoft.com/office/drawing/2014/main" id="{FFE6B80A-AE2A-E672-E2A4-59DA54D1AB29}"/>
              </a:ext>
            </a:extLst>
          </p:cNvPr>
          <p:cNvSpPr txBox="1"/>
          <p:nvPr/>
        </p:nvSpPr>
        <p:spPr>
          <a:xfrm>
            <a:off x="656100" y="5012416"/>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FUTURA MEDIUM" panose="020B0602020204020303" pitchFamily="34" charset="-79"/>
                <a:ea typeface="Calibri"/>
                <a:cs typeface="FUTURA MEDIUM" panose="020B0602020204020303" pitchFamily="34" charset="-79"/>
              </a:rPr>
              <a:t>5K-10K</a:t>
            </a:r>
          </a:p>
        </p:txBody>
      </p:sp>
      <p:sp>
        <p:nvSpPr>
          <p:cNvPr id="105" name="TextBox 104">
            <a:extLst>
              <a:ext uri="{FF2B5EF4-FFF2-40B4-BE49-F238E27FC236}">
                <a16:creationId xmlns:a16="http://schemas.microsoft.com/office/drawing/2014/main" id="{87AE88CF-3C3C-FE06-F714-A306EC6B3354}"/>
              </a:ext>
            </a:extLst>
          </p:cNvPr>
          <p:cNvSpPr txBox="1"/>
          <p:nvPr/>
        </p:nvSpPr>
        <p:spPr>
          <a:xfrm>
            <a:off x="498289" y="2834571"/>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FUTURA MEDIUM" panose="020B0602020204020303" pitchFamily="34" charset="-79"/>
                <a:ea typeface="Calibri"/>
                <a:cs typeface="FUTURA MEDIUM" panose="020B0602020204020303" pitchFamily="34" charset="-79"/>
              </a:rPr>
              <a:t>10K+</a:t>
            </a:r>
          </a:p>
        </p:txBody>
      </p:sp>
      <p:sp>
        <p:nvSpPr>
          <p:cNvPr id="107" name="Title 1">
            <a:extLst>
              <a:ext uri="{FF2B5EF4-FFF2-40B4-BE49-F238E27FC236}">
                <a16:creationId xmlns:a16="http://schemas.microsoft.com/office/drawing/2014/main" id="{390180C2-4CCD-0575-7D1B-47A53C223603}"/>
              </a:ext>
            </a:extLst>
          </p:cNvPr>
          <p:cNvSpPr>
            <a:spLocks noGrp="1"/>
          </p:cNvSpPr>
          <p:nvPr>
            <p:ph type="title"/>
          </p:nvPr>
        </p:nvSpPr>
        <p:spPr>
          <a:xfrm>
            <a:off x="838200" y="365125"/>
            <a:ext cx="9291217" cy="1325563"/>
          </a:xfrm>
        </p:spPr>
        <p:txBody>
          <a:bodyPr>
            <a:noAutofit/>
          </a:bodyPr>
          <a:lstStyle/>
          <a:p>
            <a:r>
              <a:rPr lang="en-US" dirty="0"/>
              <a:t>Read by </a:t>
            </a:r>
            <a:r>
              <a:rPr lang="en-US" sz="5400" i="1" dirty="0">
                <a:latin typeface="Bodoni MT" panose="02070603080606020203" pitchFamily="18" charset="77"/>
              </a:rPr>
              <a:t>decision-makers</a:t>
            </a:r>
            <a:r>
              <a:rPr lang="en-US" dirty="0"/>
              <a:t> across all industry sizes</a:t>
            </a:r>
          </a:p>
        </p:txBody>
      </p:sp>
      <p:sp>
        <p:nvSpPr>
          <p:cNvPr id="2" name="TextBox 2">
            <a:extLst>
              <a:ext uri="{FF2B5EF4-FFF2-40B4-BE49-F238E27FC236}">
                <a16:creationId xmlns:a16="http://schemas.microsoft.com/office/drawing/2014/main" id="{B1A3F11D-BDF9-9CFF-1BBA-D21FC988A3D0}"/>
              </a:ext>
            </a:extLst>
          </p:cNvPr>
          <p:cNvSpPr txBox="1"/>
          <p:nvPr/>
        </p:nvSpPr>
        <p:spPr>
          <a:xfrm>
            <a:off x="7404029" y="6078963"/>
            <a:ext cx="3112997"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FUTURA MEDIUM" panose="020B0602020204020303" pitchFamily="34" charset="-79"/>
                <a:ea typeface="Roboto"/>
                <a:cs typeface="FUTURA MEDIUM" panose="020B0602020204020303" pitchFamily="34" charset="-79"/>
              </a:rPr>
              <a:t>Company Size by Revenue</a:t>
            </a:r>
          </a:p>
        </p:txBody>
      </p:sp>
      <p:pic>
        <p:nvPicPr>
          <p:cNvPr id="8" name="Picture 7">
            <a:extLst>
              <a:ext uri="{FF2B5EF4-FFF2-40B4-BE49-F238E27FC236}">
                <a16:creationId xmlns:a16="http://schemas.microsoft.com/office/drawing/2014/main" id="{2183BFB9-D8BC-0294-8861-20333C229473}"/>
              </a:ext>
            </a:extLst>
          </p:cNvPr>
          <p:cNvPicPr>
            <a:picLocks noChangeAspect="1"/>
          </p:cNvPicPr>
          <p:nvPr/>
        </p:nvPicPr>
        <p:blipFill>
          <a:blip r:embed="rId3">
            <a:alphaModFix amt="25000"/>
          </a:blip>
          <a:stretch>
            <a:fillRect/>
          </a:stretch>
        </p:blipFill>
        <p:spPr>
          <a:xfrm>
            <a:off x="5722976" y="6498463"/>
            <a:ext cx="746049" cy="161112"/>
          </a:xfrm>
          <a:prstGeom prst="rect">
            <a:avLst/>
          </a:prstGeom>
        </p:spPr>
      </p:pic>
      <p:graphicFrame>
        <p:nvGraphicFramePr>
          <p:cNvPr id="5" name="Chart 4">
            <a:extLst>
              <a:ext uri="{FF2B5EF4-FFF2-40B4-BE49-F238E27FC236}">
                <a16:creationId xmlns:a16="http://schemas.microsoft.com/office/drawing/2014/main" id="{C243716C-3234-AE78-3E93-F4BD0F68ACF0}"/>
              </a:ext>
            </a:extLst>
          </p:cNvPr>
          <p:cNvGraphicFramePr/>
          <p:nvPr>
            <p:extLst>
              <p:ext uri="{D42A27DB-BD31-4B8C-83A1-F6EECF244321}">
                <p14:modId xmlns:p14="http://schemas.microsoft.com/office/powerpoint/2010/main" val="1318743973"/>
              </p:ext>
            </p:extLst>
          </p:nvPr>
        </p:nvGraphicFramePr>
        <p:xfrm>
          <a:off x="840557" y="2039169"/>
          <a:ext cx="3637176" cy="3557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297598AB-D4A7-CFF2-2FF6-EB794ED0A8B8}"/>
              </a:ext>
            </a:extLst>
          </p:cNvPr>
          <p:cNvGraphicFramePr/>
          <p:nvPr>
            <p:extLst>
              <p:ext uri="{D42A27DB-BD31-4B8C-83A1-F6EECF244321}">
                <p14:modId xmlns:p14="http://schemas.microsoft.com/office/powerpoint/2010/main" val="2925821216"/>
              </p:ext>
            </p:extLst>
          </p:nvPr>
        </p:nvGraphicFramePr>
        <p:xfrm>
          <a:off x="6496639" y="1638529"/>
          <a:ext cx="5294722" cy="41308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25182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F07A3-C081-A7DC-D3E2-E5E974FD42A1}"/>
            </a:ext>
          </a:extLst>
        </p:cNvPr>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1AC973DC-992D-6ACF-65F2-EC1DFA07CED1}"/>
              </a:ext>
            </a:extLst>
          </p:cNvPr>
          <p:cNvSpPr/>
          <p:nvPr/>
        </p:nvSpPr>
        <p:spPr>
          <a:xfrm>
            <a:off x="6988196" y="584616"/>
            <a:ext cx="2152605" cy="5562360"/>
          </a:xfrm>
          <a:prstGeom prst="roundRect">
            <a:avLst/>
          </a:prstGeom>
          <a:solidFill>
            <a:srgbClr val="4271EF"/>
          </a:solidFill>
          <a:ln>
            <a:noFill/>
          </a:ln>
        </p:spPr>
        <p:style>
          <a:lnRef idx="2">
            <a:schemeClr val="accent1">
              <a:shade val="15000"/>
            </a:schemeClr>
          </a:lnRef>
          <a:fillRef idx="1">
            <a:schemeClr val="accent1"/>
          </a:fillRef>
          <a:effectRef idx="0">
            <a:schemeClr val="accent1"/>
          </a:effectRef>
          <a:fontRef idx="minor">
            <a:schemeClr val="lt1"/>
          </a:fontRef>
        </p:style>
        <p:txBody>
          <a:bodyPr rIns="457200" rtlCol="0" anchor="ctr"/>
          <a:lstStyle/>
          <a:p>
            <a:endParaRPr lang="en-US" sz="1200" dirty="0">
              <a:solidFill>
                <a:schemeClr val="bg1"/>
              </a:solidFill>
              <a:latin typeface="Roboto"/>
              <a:ea typeface="Roboto"/>
              <a:cs typeface="Roboto"/>
            </a:endParaRPr>
          </a:p>
          <a:p>
            <a:r>
              <a:rPr lang="en-US" sz="2800" dirty="0">
                <a:solidFill>
                  <a:schemeClr val="bg1"/>
                </a:solidFill>
                <a:latin typeface="Futura PT Medium"/>
              </a:rPr>
              <a:t>62%</a:t>
            </a:r>
            <a:endParaRPr lang="en-US" sz="2800" dirty="0">
              <a:solidFill>
                <a:schemeClr val="bg1"/>
              </a:solidFill>
              <a:latin typeface="Futura PT Medium" panose="020B0602020204020303" pitchFamily="34" charset="0"/>
            </a:endParaRPr>
          </a:p>
          <a:p>
            <a:r>
              <a:rPr lang="en-US" sz="1400" dirty="0">
                <a:solidFill>
                  <a:schemeClr val="bg1"/>
                </a:solidFill>
                <a:latin typeface="Roboto"/>
                <a:ea typeface="Roboto"/>
                <a:cs typeface="Roboto"/>
              </a:rPr>
              <a:t>Manager </a:t>
            </a:r>
            <a:br>
              <a:rPr lang="en-US" sz="1400" dirty="0">
                <a:solidFill>
                  <a:schemeClr val="bg1"/>
                </a:solidFill>
                <a:latin typeface="Roboto"/>
                <a:ea typeface="Roboto"/>
                <a:cs typeface="Roboto"/>
              </a:rPr>
            </a:br>
            <a:r>
              <a:rPr lang="en-US" sz="1400" dirty="0">
                <a:solidFill>
                  <a:schemeClr val="bg1"/>
                </a:solidFill>
                <a:latin typeface="Roboto"/>
                <a:ea typeface="Roboto"/>
                <a:cs typeface="Roboto"/>
              </a:rPr>
              <a:t>and practitioners</a:t>
            </a:r>
          </a:p>
          <a:p>
            <a:endParaRPr lang="en-US" sz="1400" dirty="0">
              <a:solidFill>
                <a:schemeClr val="bg1"/>
              </a:solidFill>
              <a:latin typeface="Roboto"/>
              <a:ea typeface="Roboto"/>
              <a:cs typeface="Roboto"/>
            </a:endParaRPr>
          </a:p>
          <a:p>
            <a:r>
              <a:rPr lang="en-US" sz="1400" dirty="0">
                <a:solidFill>
                  <a:schemeClr val="bg1"/>
                </a:solidFill>
                <a:latin typeface="Roboto"/>
                <a:ea typeface="Roboto"/>
                <a:cs typeface="Roboto"/>
              </a:rPr>
              <a:t>Audience Segments:</a:t>
            </a:r>
          </a:p>
          <a:p>
            <a:endParaRPr lang="en-US" sz="1400" dirty="0">
              <a:solidFill>
                <a:schemeClr val="bg1"/>
              </a:solidFill>
              <a:latin typeface="Roboto"/>
              <a:ea typeface="Roboto"/>
              <a:cs typeface="Roboto"/>
            </a:endParaRPr>
          </a:p>
          <a:p>
            <a:pPr marL="285750" indent="-285750">
              <a:buFont typeface="Arial" panose="020B0604020202020204" pitchFamily="34" charset="0"/>
              <a:buChar char="•"/>
            </a:pPr>
            <a:r>
              <a:rPr lang="en-US" sz="1200" dirty="0">
                <a:solidFill>
                  <a:schemeClr val="bg1"/>
                </a:solidFill>
                <a:latin typeface="Roboto"/>
                <a:ea typeface="Roboto"/>
                <a:cs typeface="Roboto"/>
              </a:rPr>
              <a:t>IT Professionals</a:t>
            </a:r>
          </a:p>
          <a:p>
            <a:pPr marL="285750" indent="-285750">
              <a:buFont typeface="Arial" panose="020B0604020202020204" pitchFamily="34" charset="0"/>
              <a:buChar char="•"/>
            </a:pPr>
            <a:r>
              <a:rPr lang="en-US" sz="1200" dirty="0">
                <a:solidFill>
                  <a:schemeClr val="bg1"/>
                </a:solidFill>
                <a:latin typeface="Roboto"/>
                <a:ea typeface="Roboto"/>
                <a:cs typeface="Roboto"/>
              </a:rPr>
              <a:t>Tech Enthusiasts</a:t>
            </a:r>
          </a:p>
          <a:p>
            <a:pPr marL="285750" indent="-285750">
              <a:buFont typeface="Arial" panose="020B0604020202020204" pitchFamily="34" charset="0"/>
              <a:buChar char="•"/>
            </a:pPr>
            <a:r>
              <a:rPr lang="en-US" sz="1200" dirty="0">
                <a:solidFill>
                  <a:schemeClr val="bg1"/>
                </a:solidFill>
                <a:latin typeface="Roboto"/>
                <a:ea typeface="Roboto"/>
                <a:cs typeface="Roboto"/>
              </a:rPr>
              <a:t>Intellectually Curious</a:t>
            </a:r>
          </a:p>
          <a:p>
            <a:pPr marL="285750" indent="-285750">
              <a:buFont typeface="Arial" panose="020B0604020202020204" pitchFamily="34" charset="0"/>
              <a:buChar char="•"/>
            </a:pPr>
            <a:r>
              <a:rPr lang="en-US" sz="1200" dirty="0">
                <a:solidFill>
                  <a:schemeClr val="bg1"/>
                </a:solidFill>
                <a:latin typeface="Roboto"/>
                <a:ea typeface="Roboto"/>
                <a:cs typeface="Roboto"/>
              </a:rPr>
              <a:t>Tech Influencers</a:t>
            </a:r>
          </a:p>
          <a:p>
            <a:endParaRPr lang="en-US" sz="1200" dirty="0">
              <a:solidFill>
                <a:schemeClr val="bg1"/>
              </a:solidFill>
              <a:latin typeface="Roboto"/>
              <a:ea typeface="Roboto"/>
              <a:cs typeface="Roboto"/>
            </a:endParaRPr>
          </a:p>
        </p:txBody>
      </p:sp>
      <p:pic>
        <p:nvPicPr>
          <p:cNvPr id="6" name="Picture 5">
            <a:extLst>
              <a:ext uri="{FF2B5EF4-FFF2-40B4-BE49-F238E27FC236}">
                <a16:creationId xmlns:a16="http://schemas.microsoft.com/office/drawing/2014/main" id="{F407D6E9-5A1D-C001-57C2-AE1D9BE24544}"/>
              </a:ext>
            </a:extLst>
          </p:cNvPr>
          <p:cNvPicPr>
            <a:picLocks noChangeAspect="1"/>
          </p:cNvPicPr>
          <p:nvPr/>
        </p:nvPicPr>
        <p:blipFill>
          <a:blip r:embed="rId3"/>
          <a:stretch>
            <a:fillRect/>
          </a:stretch>
        </p:blipFill>
        <p:spPr>
          <a:xfrm>
            <a:off x="8665916" y="0"/>
            <a:ext cx="3526084" cy="6858000"/>
          </a:xfrm>
          <a:prstGeom prst="rect">
            <a:avLst/>
          </a:prstGeom>
          <a:effectLst>
            <a:outerShdw blurRad="50800" dist="38100" dir="8100000" algn="tr" rotWithShape="0">
              <a:prstClr val="black">
                <a:alpha val="40000"/>
              </a:prstClr>
            </a:outerShdw>
          </a:effectLst>
        </p:spPr>
      </p:pic>
      <p:sp>
        <p:nvSpPr>
          <p:cNvPr id="3" name="Title 2">
            <a:extLst>
              <a:ext uri="{FF2B5EF4-FFF2-40B4-BE49-F238E27FC236}">
                <a16:creationId xmlns:a16="http://schemas.microsoft.com/office/drawing/2014/main" id="{FB9A875D-5D19-BEF4-09CA-8A5FF428CF2B}"/>
              </a:ext>
            </a:extLst>
          </p:cNvPr>
          <p:cNvSpPr>
            <a:spLocks noGrp="1"/>
          </p:cNvSpPr>
          <p:nvPr>
            <p:ph type="title"/>
          </p:nvPr>
        </p:nvSpPr>
        <p:spPr>
          <a:xfrm>
            <a:off x="838200" y="936229"/>
            <a:ext cx="3979460" cy="997687"/>
          </a:xfrm>
        </p:spPr>
        <p:txBody>
          <a:bodyPr>
            <a:normAutofit/>
          </a:bodyPr>
          <a:lstStyle/>
          <a:p>
            <a:r>
              <a:rPr lang="en-US"/>
              <a:t>Digital Digest</a:t>
            </a:r>
          </a:p>
        </p:txBody>
      </p:sp>
      <p:sp>
        <p:nvSpPr>
          <p:cNvPr id="4" name="Content Placeholder 3">
            <a:extLst>
              <a:ext uri="{FF2B5EF4-FFF2-40B4-BE49-F238E27FC236}">
                <a16:creationId xmlns:a16="http://schemas.microsoft.com/office/drawing/2014/main" id="{CAE07217-F3FA-AE04-A4F9-138FA621D098}"/>
              </a:ext>
            </a:extLst>
          </p:cNvPr>
          <p:cNvSpPr>
            <a:spLocks noGrp="1"/>
          </p:cNvSpPr>
          <p:nvPr>
            <p:ph idx="1"/>
          </p:nvPr>
        </p:nvSpPr>
        <p:spPr>
          <a:xfrm>
            <a:off x="868169" y="2304321"/>
            <a:ext cx="3415665" cy="4139009"/>
          </a:xfrm>
        </p:spPr>
        <p:txBody>
          <a:bodyPr>
            <a:normAutofit/>
          </a:bodyPr>
          <a:lstStyle/>
          <a:p>
            <a:pPr marL="0" indent="0">
              <a:lnSpc>
                <a:spcPct val="100000"/>
              </a:lnSpc>
              <a:buNone/>
            </a:pPr>
            <a:r>
              <a:rPr lang="en-US" sz="1200" b="1" dirty="0"/>
              <a:t>Digital Digest</a:t>
            </a:r>
            <a:r>
              <a:rPr lang="en-US" sz="1200" dirty="0"/>
              <a:t> is the go-to destination for tech professionals who need fast, clear, and </a:t>
            </a:r>
            <a:r>
              <a:rPr lang="en-US" sz="1200" b="1" dirty="0"/>
              <a:t>pragmatic insights</a:t>
            </a:r>
            <a:r>
              <a:rPr lang="en-US" sz="1200" dirty="0"/>
              <a:t> to drive real business outcomes. It’s a publication built for </a:t>
            </a:r>
            <a:r>
              <a:rPr lang="en-US" sz="1200" b="1" dirty="0"/>
              <a:t>doers</a:t>
            </a:r>
            <a:r>
              <a:rPr lang="en-US" sz="1200" dirty="0"/>
              <a:t>, not theorists — delivering unfiltered commentary, real-world application, and sharp takes on the tech trends that matter most.</a:t>
            </a:r>
          </a:p>
          <a:p>
            <a:pPr marL="0" indent="0">
              <a:lnSpc>
                <a:spcPct val="100000"/>
              </a:lnSpc>
              <a:buNone/>
            </a:pPr>
            <a:r>
              <a:rPr lang="en-US" sz="1200" dirty="0"/>
              <a:t>By advertising in Digital Digest, your partners gain direct access to </a:t>
            </a:r>
            <a:r>
              <a:rPr lang="en-US" sz="1200" b="1" dirty="0"/>
              <a:t>decision-makers and practitioners</a:t>
            </a:r>
            <a:r>
              <a:rPr lang="en-US" sz="1200" dirty="0"/>
              <a:t> looking for tools, strategies, and solutions they can put into action today. It’s an ideal platform for messaging that’s rooted in clarity, utility, and impact — no jargon, no fluff, just results.</a:t>
            </a:r>
          </a:p>
          <a:p>
            <a:pPr marL="0" indent="0">
              <a:lnSpc>
                <a:spcPct val="100000"/>
              </a:lnSpc>
              <a:buNone/>
            </a:pPr>
            <a:r>
              <a:rPr lang="en-US" sz="1200" i="1" dirty="0">
                <a:latin typeface="Bodoni MT" panose="02070603080606020203" pitchFamily="18" charset="0"/>
              </a:rPr>
              <a:t>Top topics: IT Community, Digital Security, Innovative Technology, Digital Strategy, Software and Apps</a:t>
            </a:r>
          </a:p>
          <a:p>
            <a:pPr marL="0" indent="0">
              <a:lnSpc>
                <a:spcPct val="100000"/>
              </a:lnSpc>
              <a:buNone/>
            </a:pPr>
            <a:endParaRPr lang="en-US" sz="1200" b="1" dirty="0">
              <a:highlight>
                <a:srgbClr val="FFFF00"/>
              </a:highlight>
            </a:endParaRPr>
          </a:p>
        </p:txBody>
      </p:sp>
      <p:sp>
        <p:nvSpPr>
          <p:cNvPr id="18" name="TextBox 17">
            <a:extLst>
              <a:ext uri="{FF2B5EF4-FFF2-40B4-BE49-F238E27FC236}">
                <a16:creationId xmlns:a16="http://schemas.microsoft.com/office/drawing/2014/main" id="{12008069-BF3D-138C-8590-96A8D8CF7249}"/>
              </a:ext>
            </a:extLst>
          </p:cNvPr>
          <p:cNvSpPr txBox="1"/>
          <p:nvPr/>
        </p:nvSpPr>
        <p:spPr>
          <a:xfrm>
            <a:off x="4514062" y="2304321"/>
            <a:ext cx="2474134" cy="3524042"/>
          </a:xfrm>
          <a:prstGeom prst="rect">
            <a:avLst/>
          </a:prstGeom>
          <a:noFill/>
        </p:spPr>
        <p:txBody>
          <a:bodyPr wrap="square">
            <a:spAutoFit/>
          </a:bodyPr>
          <a:lstStyle/>
          <a:p>
            <a:pPr>
              <a:spcAft>
                <a:spcPts val="600"/>
              </a:spcAft>
            </a:pPr>
            <a:r>
              <a:rPr lang="en-US" sz="1500" dirty="0">
                <a:latin typeface="Futura PT Medium" panose="020B0602020204020303" pitchFamily="34" charset="0"/>
                <a:ea typeface="Roboto" panose="02000000000000000000" pitchFamily="50" charset="0"/>
                <a:cs typeface="Roboto" panose="02000000000000000000" pitchFamily="50" charset="0"/>
              </a:rPr>
              <a:t>Advertising with </a:t>
            </a:r>
            <a:br>
              <a:rPr lang="en-US" sz="1500" dirty="0">
                <a:latin typeface="Futura PT Medium" panose="020B0602020204020303" pitchFamily="34" charset="0"/>
                <a:ea typeface="Roboto" panose="02000000000000000000" pitchFamily="50" charset="0"/>
                <a:cs typeface="Roboto" panose="02000000000000000000" pitchFamily="50" charset="0"/>
              </a:rPr>
            </a:br>
            <a:r>
              <a:rPr lang="en-US" sz="1500" dirty="0">
                <a:latin typeface="Futura PT Medium" panose="020B0602020204020303" pitchFamily="34" charset="0"/>
                <a:ea typeface="Roboto" panose="02000000000000000000" pitchFamily="50" charset="0"/>
                <a:cs typeface="Roboto" panose="02000000000000000000" pitchFamily="50" charset="0"/>
              </a:rPr>
              <a:t>Digital Digest:</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High-velocity audience</a:t>
            </a:r>
            <a:r>
              <a:rPr lang="en-US" sz="1200" dirty="0">
                <a:latin typeface="Roboto" panose="02000000000000000000" pitchFamily="50" charset="0"/>
                <a:ea typeface="Roboto" panose="02000000000000000000" pitchFamily="50" charset="0"/>
                <a:cs typeface="Roboto" panose="02000000000000000000" pitchFamily="50" charset="0"/>
              </a:rPr>
              <a:t> looking for solutions, not sales pitches</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Tone that aligns</a:t>
            </a:r>
            <a:r>
              <a:rPr lang="en-US" sz="1200" dirty="0">
                <a:latin typeface="Roboto" panose="02000000000000000000" pitchFamily="50" charset="0"/>
                <a:ea typeface="Roboto" panose="02000000000000000000" pitchFamily="50" charset="0"/>
                <a:cs typeface="Roboto" panose="02000000000000000000" pitchFamily="50" charset="0"/>
              </a:rPr>
              <a:t> with real-world practitioners and decision-makers</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First-party reporting</a:t>
            </a:r>
            <a:r>
              <a:rPr lang="en-US" sz="1200" dirty="0">
                <a:latin typeface="Roboto" panose="02000000000000000000" pitchFamily="50" charset="0"/>
                <a:ea typeface="Roboto" panose="02000000000000000000" pitchFamily="50" charset="0"/>
                <a:cs typeface="Roboto" panose="02000000000000000000" pitchFamily="50" charset="0"/>
              </a:rPr>
              <a:t> with full contact-level transparency</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Built for impact</a:t>
            </a:r>
            <a:r>
              <a:rPr lang="en-US" sz="1200" dirty="0">
                <a:latin typeface="Roboto" panose="02000000000000000000" pitchFamily="50" charset="0"/>
                <a:ea typeface="Roboto" panose="02000000000000000000" pitchFamily="50" charset="0"/>
                <a:cs typeface="Roboto" panose="02000000000000000000" pitchFamily="50" charset="0"/>
              </a:rPr>
              <a:t> — use it for brand awareness, education, or demand-gen goals</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Co-branded content</a:t>
            </a:r>
            <a:r>
              <a:rPr lang="en-US" sz="1200" dirty="0">
                <a:latin typeface="Roboto" panose="02000000000000000000" pitchFamily="50" charset="0"/>
                <a:ea typeface="Roboto" panose="02000000000000000000" pitchFamily="50" charset="0"/>
                <a:cs typeface="Roboto" panose="02000000000000000000" pitchFamily="50" charset="0"/>
              </a:rPr>
              <a:t> options to align your partner’s expertise with real insights</a:t>
            </a:r>
          </a:p>
        </p:txBody>
      </p:sp>
      <p:sp>
        <p:nvSpPr>
          <p:cNvPr id="22" name="TextBox 21">
            <a:extLst>
              <a:ext uri="{FF2B5EF4-FFF2-40B4-BE49-F238E27FC236}">
                <a16:creationId xmlns:a16="http://schemas.microsoft.com/office/drawing/2014/main" id="{CD97C500-5FCB-7A0E-E505-6882D5C2AC87}"/>
              </a:ext>
            </a:extLst>
          </p:cNvPr>
          <p:cNvSpPr txBox="1"/>
          <p:nvPr/>
        </p:nvSpPr>
        <p:spPr>
          <a:xfrm>
            <a:off x="848907" y="1748847"/>
            <a:ext cx="6698305" cy="369332"/>
          </a:xfrm>
          <a:prstGeom prst="rect">
            <a:avLst/>
          </a:prstGeom>
          <a:noFill/>
        </p:spPr>
        <p:txBody>
          <a:bodyPr wrap="square">
            <a:spAutoFit/>
          </a:bodyPr>
          <a:lstStyle/>
          <a:p>
            <a:pPr marL="0" indent="0">
              <a:buNone/>
            </a:pPr>
            <a:r>
              <a:rPr lang="en-US" sz="1800">
                <a:latin typeface="Futura PT Medium" panose="020B0602020204020303" pitchFamily="34" charset="0"/>
              </a:rPr>
              <a:t>No fluff. Just insight that moves the needle.</a:t>
            </a:r>
          </a:p>
        </p:txBody>
      </p:sp>
      <p:sp>
        <p:nvSpPr>
          <p:cNvPr id="5" name="Rectangle: Rounded Corners 13">
            <a:extLst>
              <a:ext uri="{FF2B5EF4-FFF2-40B4-BE49-F238E27FC236}">
                <a16:creationId xmlns:a16="http://schemas.microsoft.com/office/drawing/2014/main" id="{9CDE0E40-ADCA-747C-F3C0-30ECD92D129F}"/>
              </a:ext>
            </a:extLst>
          </p:cNvPr>
          <p:cNvSpPr/>
          <p:nvPr/>
        </p:nvSpPr>
        <p:spPr>
          <a:xfrm>
            <a:off x="868170" y="727215"/>
            <a:ext cx="2244424" cy="23184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spc="200" dirty="0">
                <a:solidFill>
                  <a:schemeClr val="tx1"/>
                </a:solidFill>
                <a:latin typeface="Roboto" panose="02000000000000000000" pitchFamily="50" charset="0"/>
                <a:ea typeface="Roboto" panose="02000000000000000000" pitchFamily="50" charset="0"/>
                <a:cs typeface="Roboto" panose="02000000000000000000" pitchFamily="50" charset="0"/>
              </a:rPr>
              <a:t>OUR EDITORIAL BRANDS</a:t>
            </a:r>
          </a:p>
        </p:txBody>
      </p:sp>
    </p:spTree>
    <p:extLst>
      <p:ext uri="{BB962C8B-B14F-4D97-AF65-F5344CB8AC3E}">
        <p14:creationId xmlns:p14="http://schemas.microsoft.com/office/powerpoint/2010/main" val="4229319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75F11-2DA8-9E7C-E341-8754A0C646E0}"/>
            </a:ext>
          </a:extLst>
        </p:cNvPr>
        <p:cNvGrpSpPr/>
        <p:nvPr/>
      </p:nvGrpSpPr>
      <p:grpSpPr>
        <a:xfrm>
          <a:off x="0" y="0"/>
          <a:ext cx="0" cy="0"/>
          <a:chOff x="0" y="0"/>
          <a:chExt cx="0" cy="0"/>
        </a:xfrm>
      </p:grpSpPr>
      <p:sp>
        <p:nvSpPr>
          <p:cNvPr id="38" name="Rectangle: Rounded Corners 7">
            <a:extLst>
              <a:ext uri="{FF2B5EF4-FFF2-40B4-BE49-F238E27FC236}">
                <a16:creationId xmlns:a16="http://schemas.microsoft.com/office/drawing/2014/main" id="{EA3FEA83-A2E3-E35A-B337-C784BF624FCC}"/>
              </a:ext>
            </a:extLst>
          </p:cNvPr>
          <p:cNvSpPr/>
          <p:nvPr/>
        </p:nvSpPr>
        <p:spPr>
          <a:xfrm>
            <a:off x="6567401" y="163513"/>
            <a:ext cx="5073145" cy="3147204"/>
          </a:xfrm>
          <a:prstGeom prst="roundRect">
            <a:avLst/>
          </a:prstGeom>
          <a:solidFill>
            <a:schemeClr val="bg1"/>
          </a:solidFill>
          <a:ln>
            <a:noFill/>
          </a:ln>
          <a:effectLst>
            <a:outerShdw blurRad="63500" sx="101000" sy="101000" algn="c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6DBB2DA-834A-50C7-31A0-744613C293EF}"/>
              </a:ext>
            </a:extLst>
          </p:cNvPr>
          <p:cNvSpPr txBox="1">
            <a:spLocks/>
          </p:cNvSpPr>
          <p:nvPr/>
        </p:nvSpPr>
        <p:spPr>
          <a:xfrm>
            <a:off x="766324" y="982367"/>
            <a:ext cx="6086666" cy="8748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0" i="0" kern="1200">
                <a:solidFill>
                  <a:schemeClr val="tx1"/>
                </a:solidFill>
                <a:latin typeface="Futura PT Medium" panose="020B0502020204020303" pitchFamily="34" charset="77"/>
                <a:ea typeface="+mj-ea"/>
                <a:cs typeface="Futura Medium" panose="020B0602020204020303" pitchFamily="34" charset="-79"/>
              </a:defRPr>
            </a:lvl1pPr>
          </a:lstStyle>
          <a:p>
            <a:r>
              <a:rPr lang="en-US" sz="3100" dirty="0">
                <a:latin typeface="Futura PT Medium"/>
                <a:cs typeface="Futura Medium"/>
              </a:rPr>
              <a:t>Tapping the CTO Mag </a:t>
            </a:r>
            <a:r>
              <a:rPr lang="en-US" sz="3100" i="1" dirty="0">
                <a:latin typeface="Bodoni MT"/>
                <a:cs typeface="Futura Medium"/>
              </a:rPr>
              <a:t>Audience</a:t>
            </a:r>
          </a:p>
        </p:txBody>
      </p:sp>
      <p:sp>
        <p:nvSpPr>
          <p:cNvPr id="8" name="Rectangle: Rounded Corners 7">
            <a:extLst>
              <a:ext uri="{FF2B5EF4-FFF2-40B4-BE49-F238E27FC236}">
                <a16:creationId xmlns:a16="http://schemas.microsoft.com/office/drawing/2014/main" id="{3DD4EEEA-FF6C-1EC4-C5C5-669C74D27A61}"/>
              </a:ext>
            </a:extLst>
          </p:cNvPr>
          <p:cNvSpPr/>
          <p:nvPr/>
        </p:nvSpPr>
        <p:spPr>
          <a:xfrm>
            <a:off x="6650416" y="3548895"/>
            <a:ext cx="4978877" cy="2691576"/>
          </a:xfrm>
          <a:prstGeom prst="roundRect">
            <a:avLst/>
          </a:prstGeom>
          <a:solidFill>
            <a:schemeClr val="bg1"/>
          </a:solidFill>
          <a:ln>
            <a:noFill/>
          </a:ln>
          <a:effectLst>
            <a:outerShdw blurRad="63500" sx="101000" sy="101000" algn="c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map of the world&#10;&#10;AI-generated content may be incorrect.">
            <a:extLst>
              <a:ext uri="{FF2B5EF4-FFF2-40B4-BE49-F238E27FC236}">
                <a16:creationId xmlns:a16="http://schemas.microsoft.com/office/drawing/2014/main" id="{80901628-E15F-7BC0-DC71-C3568FCAF84E}"/>
              </a:ext>
            </a:extLst>
          </p:cNvPr>
          <p:cNvPicPr>
            <a:picLocks noChangeAspect="1"/>
          </p:cNvPicPr>
          <p:nvPr/>
        </p:nvPicPr>
        <p:blipFill>
          <a:blip r:embed="rId3">
            <a:duotone>
              <a:schemeClr val="accent5">
                <a:shade val="45000"/>
                <a:satMod val="135000"/>
              </a:schemeClr>
              <a:prstClr val="white"/>
            </a:duotone>
          </a:blip>
          <a:stretch>
            <a:fillRect/>
          </a:stretch>
        </p:blipFill>
        <p:spPr>
          <a:xfrm>
            <a:off x="6745170" y="3846892"/>
            <a:ext cx="4874721" cy="2212184"/>
          </a:xfrm>
          <a:prstGeom prst="rect">
            <a:avLst/>
          </a:prstGeom>
        </p:spPr>
      </p:pic>
      <p:grpSp>
        <p:nvGrpSpPr>
          <p:cNvPr id="23" name="Group 22">
            <a:extLst>
              <a:ext uri="{FF2B5EF4-FFF2-40B4-BE49-F238E27FC236}">
                <a16:creationId xmlns:a16="http://schemas.microsoft.com/office/drawing/2014/main" id="{FD518E9E-C9F2-B967-B626-6A057C2E1693}"/>
              </a:ext>
            </a:extLst>
          </p:cNvPr>
          <p:cNvGrpSpPr/>
          <p:nvPr/>
        </p:nvGrpSpPr>
        <p:grpSpPr>
          <a:xfrm>
            <a:off x="6996827" y="4201968"/>
            <a:ext cx="4561795" cy="785853"/>
            <a:chOff x="6633362" y="12269692"/>
            <a:chExt cx="4561795" cy="785853"/>
          </a:xfrm>
        </p:grpSpPr>
        <p:sp>
          <p:nvSpPr>
            <p:cNvPr id="12" name="TextBox 11">
              <a:extLst>
                <a:ext uri="{FF2B5EF4-FFF2-40B4-BE49-F238E27FC236}">
                  <a16:creationId xmlns:a16="http://schemas.microsoft.com/office/drawing/2014/main" id="{EF517EAB-1EDD-69F0-1DAB-BA3B4E0EB48B}"/>
                </a:ext>
              </a:extLst>
            </p:cNvPr>
            <p:cNvSpPr txBox="1"/>
            <p:nvPr/>
          </p:nvSpPr>
          <p:spPr>
            <a:xfrm>
              <a:off x="6633362" y="12269692"/>
              <a:ext cx="1413019" cy="584775"/>
            </a:xfrm>
            <a:prstGeom prst="rect">
              <a:avLst/>
            </a:prstGeom>
            <a:noFill/>
          </p:spPr>
          <p:txBody>
            <a:bodyPr wrap="square" lIns="91440" tIns="45720" rIns="91440" bIns="45720" anchor="t">
              <a:spAutoFit/>
            </a:bodyPr>
            <a:lstStyle/>
            <a:p>
              <a:pPr marL="0" indent="0" algn="ctr">
                <a:buNone/>
              </a:pPr>
              <a:r>
                <a:rPr lang="en-US" sz="3200" dirty="0">
                  <a:solidFill>
                    <a:schemeClr val="accent1"/>
                  </a:solidFill>
                  <a:latin typeface="Futura PT Medium"/>
                </a:rPr>
                <a:t>50%</a:t>
              </a:r>
            </a:p>
          </p:txBody>
        </p:sp>
        <p:sp>
          <p:nvSpPr>
            <p:cNvPr id="14" name="TextBox 13">
              <a:extLst>
                <a:ext uri="{FF2B5EF4-FFF2-40B4-BE49-F238E27FC236}">
                  <a16:creationId xmlns:a16="http://schemas.microsoft.com/office/drawing/2014/main" id="{EF3927FE-1BAB-A7BF-0B54-0D119F4F153A}"/>
                </a:ext>
              </a:extLst>
            </p:cNvPr>
            <p:cNvSpPr txBox="1"/>
            <p:nvPr/>
          </p:nvSpPr>
          <p:spPr>
            <a:xfrm>
              <a:off x="8341931" y="12269692"/>
              <a:ext cx="1318752" cy="584775"/>
            </a:xfrm>
            <a:prstGeom prst="rect">
              <a:avLst/>
            </a:prstGeom>
            <a:noFill/>
          </p:spPr>
          <p:txBody>
            <a:bodyPr wrap="square" lIns="91440" tIns="45720" rIns="91440" bIns="45720" anchor="t">
              <a:spAutoFit/>
            </a:bodyPr>
            <a:lstStyle/>
            <a:p>
              <a:pPr marL="0" indent="0" algn="ctr">
                <a:buNone/>
              </a:pPr>
              <a:r>
                <a:rPr lang="en-US" sz="3200" dirty="0">
                  <a:solidFill>
                    <a:schemeClr val="accent1"/>
                  </a:solidFill>
                  <a:latin typeface="Futura PT Medium"/>
                </a:rPr>
                <a:t>44%</a:t>
              </a:r>
            </a:p>
          </p:txBody>
        </p:sp>
        <p:sp>
          <p:nvSpPr>
            <p:cNvPr id="16" name="TextBox 15">
              <a:extLst>
                <a:ext uri="{FF2B5EF4-FFF2-40B4-BE49-F238E27FC236}">
                  <a16:creationId xmlns:a16="http://schemas.microsoft.com/office/drawing/2014/main" id="{6AC38792-3EA4-B46B-094F-87F4C6948626}"/>
                </a:ext>
              </a:extLst>
            </p:cNvPr>
            <p:cNvSpPr txBox="1"/>
            <p:nvPr/>
          </p:nvSpPr>
          <p:spPr>
            <a:xfrm>
              <a:off x="9687870" y="12269692"/>
              <a:ext cx="1507287" cy="584775"/>
            </a:xfrm>
            <a:prstGeom prst="rect">
              <a:avLst/>
            </a:prstGeom>
            <a:noFill/>
          </p:spPr>
          <p:txBody>
            <a:bodyPr wrap="square" lIns="91440" tIns="45720" rIns="91440" bIns="45720" anchor="t">
              <a:spAutoFit/>
            </a:bodyPr>
            <a:lstStyle/>
            <a:p>
              <a:pPr marL="0" indent="0" algn="ctr">
                <a:buNone/>
              </a:pPr>
              <a:r>
                <a:rPr lang="en-US" sz="3200" dirty="0">
                  <a:solidFill>
                    <a:schemeClr val="accent1"/>
                  </a:solidFill>
                  <a:latin typeface="Futura PT Medium"/>
                </a:rPr>
                <a:t>6%</a:t>
              </a:r>
            </a:p>
          </p:txBody>
        </p:sp>
        <p:sp>
          <p:nvSpPr>
            <p:cNvPr id="20" name="TextBox 19">
              <a:extLst>
                <a:ext uri="{FF2B5EF4-FFF2-40B4-BE49-F238E27FC236}">
                  <a16:creationId xmlns:a16="http://schemas.microsoft.com/office/drawing/2014/main" id="{D1E5314C-053F-FB93-78CC-4A15BB7F1A34}"/>
                </a:ext>
              </a:extLst>
            </p:cNvPr>
            <p:cNvSpPr txBox="1"/>
            <p:nvPr/>
          </p:nvSpPr>
          <p:spPr>
            <a:xfrm>
              <a:off x="8342168" y="12793935"/>
              <a:ext cx="1309818" cy="261610"/>
            </a:xfrm>
            <a:prstGeom prst="rect">
              <a:avLst/>
            </a:prstGeom>
            <a:noFill/>
          </p:spPr>
          <p:txBody>
            <a:bodyPr wrap="square" rtlCol="0">
              <a:spAutoFit/>
            </a:bodyPr>
            <a:lstStyle/>
            <a:p>
              <a:pPr algn="ctr"/>
              <a:r>
                <a:rPr lang="en-IN" sz="1100">
                  <a:latin typeface="Roboto" panose="02000000000000000000" pitchFamily="50" charset="0"/>
                  <a:ea typeface="Roboto" panose="02000000000000000000" pitchFamily="50" charset="0"/>
                  <a:cs typeface="Roboto" panose="02000000000000000000" pitchFamily="50" charset="0"/>
                </a:rPr>
                <a:t>Europe</a:t>
              </a:r>
            </a:p>
          </p:txBody>
        </p:sp>
        <p:sp>
          <p:nvSpPr>
            <p:cNvPr id="21" name="TextBox 20">
              <a:extLst>
                <a:ext uri="{FF2B5EF4-FFF2-40B4-BE49-F238E27FC236}">
                  <a16:creationId xmlns:a16="http://schemas.microsoft.com/office/drawing/2014/main" id="{5AB3D3D4-DB3B-052B-1E46-CB03AB3D9028}"/>
                </a:ext>
              </a:extLst>
            </p:cNvPr>
            <p:cNvSpPr txBox="1"/>
            <p:nvPr/>
          </p:nvSpPr>
          <p:spPr>
            <a:xfrm>
              <a:off x="6681927" y="12793935"/>
              <a:ext cx="1309818" cy="261610"/>
            </a:xfrm>
            <a:prstGeom prst="rect">
              <a:avLst/>
            </a:prstGeom>
            <a:noFill/>
          </p:spPr>
          <p:txBody>
            <a:bodyPr wrap="square" lIns="91440" tIns="45720" rIns="91440" bIns="45720" rtlCol="0" anchor="t">
              <a:spAutoFit/>
            </a:bodyPr>
            <a:lstStyle/>
            <a:p>
              <a:pPr algn="ctr"/>
              <a:r>
                <a:rPr lang="en-IN" sz="1100">
                  <a:latin typeface="Roboto"/>
                  <a:ea typeface="Roboto"/>
                  <a:cs typeface="Roboto"/>
                </a:rPr>
                <a:t>North America</a:t>
              </a:r>
              <a:endParaRPr lang="en-US"/>
            </a:p>
          </p:txBody>
        </p:sp>
        <p:sp>
          <p:nvSpPr>
            <p:cNvPr id="22" name="TextBox 21">
              <a:extLst>
                <a:ext uri="{FF2B5EF4-FFF2-40B4-BE49-F238E27FC236}">
                  <a16:creationId xmlns:a16="http://schemas.microsoft.com/office/drawing/2014/main" id="{5FFE11DD-F53D-CAE4-3EEB-E826F1DF9392}"/>
                </a:ext>
              </a:extLst>
            </p:cNvPr>
            <p:cNvSpPr txBox="1"/>
            <p:nvPr/>
          </p:nvSpPr>
          <p:spPr>
            <a:xfrm>
              <a:off x="9688105" y="12793935"/>
              <a:ext cx="1309818" cy="261610"/>
            </a:xfrm>
            <a:prstGeom prst="rect">
              <a:avLst/>
            </a:prstGeom>
            <a:noFill/>
          </p:spPr>
          <p:txBody>
            <a:bodyPr wrap="square" lIns="91440" tIns="45720" rIns="91440" bIns="45720" rtlCol="0" anchor="t">
              <a:spAutoFit/>
            </a:bodyPr>
            <a:lstStyle/>
            <a:p>
              <a:pPr algn="ctr"/>
              <a:r>
                <a:rPr lang="en-IN" sz="1100" dirty="0">
                  <a:latin typeface="Roboto"/>
                  <a:ea typeface="Roboto"/>
                  <a:cs typeface="Roboto"/>
                </a:rPr>
                <a:t>APAC</a:t>
              </a:r>
              <a:endParaRPr lang="en-US" dirty="0"/>
            </a:p>
          </p:txBody>
        </p:sp>
      </p:grpSp>
      <p:sp>
        <p:nvSpPr>
          <p:cNvPr id="3" name="Rectangle: Rounded Corners 13">
            <a:extLst>
              <a:ext uri="{FF2B5EF4-FFF2-40B4-BE49-F238E27FC236}">
                <a16:creationId xmlns:a16="http://schemas.microsoft.com/office/drawing/2014/main" id="{A8ED3192-4894-CEDB-D103-BFFC58109ED7}"/>
              </a:ext>
            </a:extLst>
          </p:cNvPr>
          <p:cNvSpPr/>
          <p:nvPr/>
        </p:nvSpPr>
        <p:spPr>
          <a:xfrm>
            <a:off x="868170" y="702675"/>
            <a:ext cx="1885078" cy="280928"/>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US" sz="1050" b="1" spc="200" dirty="0">
                <a:solidFill>
                  <a:schemeClr val="tx1"/>
                </a:solidFill>
                <a:latin typeface="Roboto" panose="02000000000000000000" pitchFamily="50" charset="0"/>
                <a:ea typeface="Roboto" panose="02000000000000000000" pitchFamily="50" charset="0"/>
                <a:cs typeface="Roboto" panose="02000000000000000000" pitchFamily="50" charset="0"/>
              </a:rPr>
              <a:t>MEET OUR READERS</a:t>
            </a:r>
          </a:p>
        </p:txBody>
      </p:sp>
      <p:graphicFrame>
        <p:nvGraphicFramePr>
          <p:cNvPr id="7" name="Chart 6">
            <a:extLst>
              <a:ext uri="{FF2B5EF4-FFF2-40B4-BE49-F238E27FC236}">
                <a16:creationId xmlns:a16="http://schemas.microsoft.com/office/drawing/2014/main" id="{B16FE541-518F-9905-0288-376F53C2B246}"/>
              </a:ext>
            </a:extLst>
          </p:cNvPr>
          <p:cNvGraphicFramePr/>
          <p:nvPr>
            <p:extLst>
              <p:ext uri="{D42A27DB-BD31-4B8C-83A1-F6EECF244321}">
                <p14:modId xmlns:p14="http://schemas.microsoft.com/office/powerpoint/2010/main" val="1601438136"/>
              </p:ext>
            </p:extLst>
          </p:nvPr>
        </p:nvGraphicFramePr>
        <p:xfrm>
          <a:off x="542042" y="2086302"/>
          <a:ext cx="5553959" cy="41544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77CBC63F-CA79-1FC3-4FC9-B5F85B331580}"/>
              </a:ext>
            </a:extLst>
          </p:cNvPr>
          <p:cNvGraphicFramePr/>
          <p:nvPr>
            <p:extLst>
              <p:ext uri="{D42A27DB-BD31-4B8C-83A1-F6EECF244321}">
                <p14:modId xmlns:p14="http://schemas.microsoft.com/office/powerpoint/2010/main" val="3260218833"/>
              </p:ext>
            </p:extLst>
          </p:nvPr>
        </p:nvGraphicFramePr>
        <p:xfrm>
          <a:off x="6991547" y="161664"/>
          <a:ext cx="4226350" cy="31567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46239979"/>
      </p:ext>
    </p:extLst>
  </p:cSld>
  <p:clrMapOvr>
    <a:masterClrMapping/>
  </p:clrMapOvr>
  <p:transition spd="slow">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FA832-C35E-1EF5-D8D7-446688B910B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B15D687-2B2B-464D-616E-74941C5CA3E2}"/>
              </a:ext>
            </a:extLst>
          </p:cNvPr>
          <p:cNvSpPr/>
          <p:nvPr/>
        </p:nvSpPr>
        <p:spPr>
          <a:xfrm>
            <a:off x="6095999" y="-7855"/>
            <a:ext cx="6093381" cy="686585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2">
            <a:extLst>
              <a:ext uri="{FF2B5EF4-FFF2-40B4-BE49-F238E27FC236}">
                <a16:creationId xmlns:a16="http://schemas.microsoft.com/office/drawing/2014/main" id="{D33F1490-E670-4BB9-9297-CDE9D1A6E8BD}"/>
              </a:ext>
            </a:extLst>
          </p:cNvPr>
          <p:cNvSpPr txBox="1"/>
          <p:nvPr/>
        </p:nvSpPr>
        <p:spPr>
          <a:xfrm>
            <a:off x="957342" y="6141003"/>
            <a:ext cx="4120685"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FUTURA MEDIUM" panose="020B0602020204020303" pitchFamily="34" charset="-79"/>
                <a:ea typeface="Roboto"/>
                <a:cs typeface="FUTURA MEDIUM" panose="020B0602020204020303" pitchFamily="34" charset="-79"/>
              </a:rPr>
              <a:t>Company Size by Employee Count</a:t>
            </a:r>
          </a:p>
        </p:txBody>
      </p:sp>
      <p:sp>
        <p:nvSpPr>
          <p:cNvPr id="101" name="TextBox 100">
            <a:extLst>
              <a:ext uri="{FF2B5EF4-FFF2-40B4-BE49-F238E27FC236}">
                <a16:creationId xmlns:a16="http://schemas.microsoft.com/office/drawing/2014/main" id="{9CC5B48C-1671-1428-96DD-2CF453FA516F}"/>
              </a:ext>
            </a:extLst>
          </p:cNvPr>
          <p:cNvSpPr txBox="1"/>
          <p:nvPr/>
        </p:nvSpPr>
        <p:spPr>
          <a:xfrm>
            <a:off x="4172015" y="2835115"/>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FUTURA MEDIUM" panose="020B0602020204020303" pitchFamily="34" charset="-79"/>
                <a:ea typeface="Calibri"/>
                <a:cs typeface="FUTURA MEDIUM" panose="020B0602020204020303" pitchFamily="34" charset="-79"/>
              </a:rPr>
              <a:t>&lt;500</a:t>
            </a:r>
          </a:p>
        </p:txBody>
      </p:sp>
      <p:sp>
        <p:nvSpPr>
          <p:cNvPr id="102" name="TextBox 101">
            <a:extLst>
              <a:ext uri="{FF2B5EF4-FFF2-40B4-BE49-F238E27FC236}">
                <a16:creationId xmlns:a16="http://schemas.microsoft.com/office/drawing/2014/main" id="{21342799-5E15-1F0A-90BF-32084DE59EBE}"/>
              </a:ext>
            </a:extLst>
          </p:cNvPr>
          <p:cNvSpPr txBox="1"/>
          <p:nvPr/>
        </p:nvSpPr>
        <p:spPr>
          <a:xfrm>
            <a:off x="3931961" y="5013137"/>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FUTURA MEDIUM" panose="020B0602020204020303" pitchFamily="34" charset="-79"/>
                <a:ea typeface="Calibri"/>
                <a:cs typeface="FUTURA MEDIUM" panose="020B0602020204020303" pitchFamily="34" charset="-79"/>
              </a:rPr>
              <a:t>500-1K</a:t>
            </a:r>
          </a:p>
        </p:txBody>
      </p:sp>
      <p:sp>
        <p:nvSpPr>
          <p:cNvPr id="103" name="TextBox 102">
            <a:extLst>
              <a:ext uri="{FF2B5EF4-FFF2-40B4-BE49-F238E27FC236}">
                <a16:creationId xmlns:a16="http://schemas.microsoft.com/office/drawing/2014/main" id="{C1F62541-368C-0270-69CB-6B23975C1D65}"/>
              </a:ext>
            </a:extLst>
          </p:cNvPr>
          <p:cNvSpPr txBox="1"/>
          <p:nvPr/>
        </p:nvSpPr>
        <p:spPr>
          <a:xfrm>
            <a:off x="2831953" y="5593735"/>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FUTURA MEDIUM" panose="020B0602020204020303" pitchFamily="34" charset="-79"/>
                <a:ea typeface="Calibri"/>
                <a:cs typeface="FUTURA MEDIUM" panose="020B0602020204020303" pitchFamily="34" charset="-79"/>
              </a:rPr>
              <a:t>1k-5K</a:t>
            </a:r>
          </a:p>
        </p:txBody>
      </p:sp>
      <p:sp>
        <p:nvSpPr>
          <p:cNvPr id="104" name="TextBox 103">
            <a:extLst>
              <a:ext uri="{FF2B5EF4-FFF2-40B4-BE49-F238E27FC236}">
                <a16:creationId xmlns:a16="http://schemas.microsoft.com/office/drawing/2014/main" id="{B28F3292-5AFC-0B33-006D-E3D806E5E9D0}"/>
              </a:ext>
            </a:extLst>
          </p:cNvPr>
          <p:cNvSpPr txBox="1"/>
          <p:nvPr/>
        </p:nvSpPr>
        <p:spPr>
          <a:xfrm>
            <a:off x="656100" y="5012416"/>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FUTURA MEDIUM" panose="020B0602020204020303" pitchFamily="34" charset="-79"/>
                <a:ea typeface="Calibri"/>
                <a:cs typeface="FUTURA MEDIUM" panose="020B0602020204020303" pitchFamily="34" charset="-79"/>
              </a:rPr>
              <a:t>5K-10K</a:t>
            </a:r>
          </a:p>
        </p:txBody>
      </p:sp>
      <p:sp>
        <p:nvSpPr>
          <p:cNvPr id="105" name="TextBox 104">
            <a:extLst>
              <a:ext uri="{FF2B5EF4-FFF2-40B4-BE49-F238E27FC236}">
                <a16:creationId xmlns:a16="http://schemas.microsoft.com/office/drawing/2014/main" id="{DC91076D-0734-8A47-E3C7-CA4FBE77629C}"/>
              </a:ext>
            </a:extLst>
          </p:cNvPr>
          <p:cNvSpPr txBox="1"/>
          <p:nvPr/>
        </p:nvSpPr>
        <p:spPr>
          <a:xfrm>
            <a:off x="498289" y="2834571"/>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FUTURA MEDIUM" panose="020B0602020204020303" pitchFamily="34" charset="-79"/>
                <a:ea typeface="Calibri"/>
                <a:cs typeface="FUTURA MEDIUM" panose="020B0602020204020303" pitchFamily="34" charset="-79"/>
              </a:rPr>
              <a:t>10K+</a:t>
            </a:r>
          </a:p>
        </p:txBody>
      </p:sp>
      <p:sp>
        <p:nvSpPr>
          <p:cNvPr id="107" name="Title 1">
            <a:extLst>
              <a:ext uri="{FF2B5EF4-FFF2-40B4-BE49-F238E27FC236}">
                <a16:creationId xmlns:a16="http://schemas.microsoft.com/office/drawing/2014/main" id="{049C8912-2BAF-6895-22AF-2C0FBF3CE59D}"/>
              </a:ext>
            </a:extLst>
          </p:cNvPr>
          <p:cNvSpPr>
            <a:spLocks noGrp="1"/>
          </p:cNvSpPr>
          <p:nvPr>
            <p:ph type="title"/>
          </p:nvPr>
        </p:nvSpPr>
        <p:spPr>
          <a:xfrm>
            <a:off x="838200" y="365125"/>
            <a:ext cx="9291217" cy="1325563"/>
          </a:xfrm>
        </p:spPr>
        <p:txBody>
          <a:bodyPr>
            <a:noAutofit/>
          </a:bodyPr>
          <a:lstStyle/>
          <a:p>
            <a:r>
              <a:rPr lang="en-US" dirty="0"/>
              <a:t>Read by </a:t>
            </a:r>
            <a:r>
              <a:rPr lang="en-US" sz="5400" i="1" dirty="0">
                <a:latin typeface="Bodoni MT" panose="02070603080606020203" pitchFamily="18" charset="77"/>
              </a:rPr>
              <a:t>decision-makers</a:t>
            </a:r>
            <a:r>
              <a:rPr lang="en-US" dirty="0"/>
              <a:t> across all industry sizes</a:t>
            </a:r>
          </a:p>
        </p:txBody>
      </p:sp>
      <p:sp>
        <p:nvSpPr>
          <p:cNvPr id="2" name="TextBox 2">
            <a:extLst>
              <a:ext uri="{FF2B5EF4-FFF2-40B4-BE49-F238E27FC236}">
                <a16:creationId xmlns:a16="http://schemas.microsoft.com/office/drawing/2014/main" id="{DBA46544-096F-0015-9718-5840E7D4A60C}"/>
              </a:ext>
            </a:extLst>
          </p:cNvPr>
          <p:cNvSpPr txBox="1"/>
          <p:nvPr/>
        </p:nvSpPr>
        <p:spPr>
          <a:xfrm>
            <a:off x="7404029" y="6078963"/>
            <a:ext cx="3112997"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FUTURA MEDIUM" panose="020B0602020204020303" pitchFamily="34" charset="-79"/>
                <a:ea typeface="Roboto"/>
                <a:cs typeface="FUTURA MEDIUM" panose="020B0602020204020303" pitchFamily="34" charset="-79"/>
              </a:rPr>
              <a:t>Company Size by Revenue</a:t>
            </a:r>
          </a:p>
        </p:txBody>
      </p:sp>
      <p:pic>
        <p:nvPicPr>
          <p:cNvPr id="8" name="Picture 7">
            <a:extLst>
              <a:ext uri="{FF2B5EF4-FFF2-40B4-BE49-F238E27FC236}">
                <a16:creationId xmlns:a16="http://schemas.microsoft.com/office/drawing/2014/main" id="{41EDE16B-5996-A7A2-6042-DACDFA0B9F4E}"/>
              </a:ext>
            </a:extLst>
          </p:cNvPr>
          <p:cNvPicPr>
            <a:picLocks noChangeAspect="1"/>
          </p:cNvPicPr>
          <p:nvPr/>
        </p:nvPicPr>
        <p:blipFill>
          <a:blip r:embed="rId3">
            <a:alphaModFix amt="25000"/>
          </a:blip>
          <a:stretch>
            <a:fillRect/>
          </a:stretch>
        </p:blipFill>
        <p:spPr>
          <a:xfrm>
            <a:off x="5722976" y="6498463"/>
            <a:ext cx="746049" cy="161112"/>
          </a:xfrm>
          <a:prstGeom prst="rect">
            <a:avLst/>
          </a:prstGeom>
        </p:spPr>
      </p:pic>
      <p:graphicFrame>
        <p:nvGraphicFramePr>
          <p:cNvPr id="3" name="Chart 2">
            <a:extLst>
              <a:ext uri="{FF2B5EF4-FFF2-40B4-BE49-F238E27FC236}">
                <a16:creationId xmlns:a16="http://schemas.microsoft.com/office/drawing/2014/main" id="{1A3D04B6-C466-DF4E-B102-9E737BFCB2AB}"/>
              </a:ext>
            </a:extLst>
          </p:cNvPr>
          <p:cNvGraphicFramePr/>
          <p:nvPr>
            <p:extLst>
              <p:ext uri="{D42A27DB-BD31-4B8C-83A1-F6EECF244321}">
                <p14:modId xmlns:p14="http://schemas.microsoft.com/office/powerpoint/2010/main" val="2190669172"/>
              </p:ext>
            </p:extLst>
          </p:nvPr>
        </p:nvGraphicFramePr>
        <p:xfrm>
          <a:off x="109979" y="2078447"/>
          <a:ext cx="5263300" cy="36909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E0B3BF79-BAD0-24E1-0C7F-BC98A2F19AD5}"/>
              </a:ext>
            </a:extLst>
          </p:cNvPr>
          <p:cNvGraphicFramePr/>
          <p:nvPr>
            <p:extLst>
              <p:ext uri="{D42A27DB-BD31-4B8C-83A1-F6EECF244321}">
                <p14:modId xmlns:p14="http://schemas.microsoft.com/office/powerpoint/2010/main" val="2949876971"/>
              </p:ext>
            </p:extLst>
          </p:nvPr>
        </p:nvGraphicFramePr>
        <p:xfrm>
          <a:off x="6363092" y="1285024"/>
          <a:ext cx="5718928" cy="428795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15960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820FA-F3CD-C652-F220-1D12C8E2C6D8}"/>
            </a:ext>
          </a:extLst>
        </p:cNvPr>
        <p:cNvGrpSpPr/>
        <p:nvPr/>
      </p:nvGrpSpPr>
      <p:grpSpPr>
        <a:xfrm>
          <a:off x="0" y="0"/>
          <a:ext cx="0" cy="0"/>
          <a:chOff x="0" y="0"/>
          <a:chExt cx="0" cy="0"/>
        </a:xfrm>
      </p:grpSpPr>
      <p:pic>
        <p:nvPicPr>
          <p:cNvPr id="4" name="Picture 3" descr="A blurry image of a person's hand&#10;&#10;AI-generated content may be incorrect.">
            <a:extLst>
              <a:ext uri="{FF2B5EF4-FFF2-40B4-BE49-F238E27FC236}">
                <a16:creationId xmlns:a16="http://schemas.microsoft.com/office/drawing/2014/main" id="{7C7D328D-CA12-3653-33DE-A91A73EFC633}"/>
              </a:ext>
            </a:extLst>
          </p:cNvPr>
          <p:cNvPicPr>
            <a:picLocks noChangeAspect="1"/>
          </p:cNvPicPr>
          <p:nvPr/>
        </p:nvPicPr>
        <p:blipFill>
          <a:blip r:embed="rId2"/>
          <a:srcRect r="2521"/>
          <a:stretch>
            <a:fillRect/>
          </a:stretch>
        </p:blipFill>
        <p:spPr>
          <a:xfrm rot="10800000">
            <a:off x="-1" y="-1"/>
            <a:ext cx="12192001" cy="6858000"/>
          </a:xfrm>
          <a:prstGeom prst="rect">
            <a:avLst/>
          </a:prstGeom>
        </p:spPr>
      </p:pic>
      <p:sp>
        <p:nvSpPr>
          <p:cNvPr id="2" name="Title 1">
            <a:extLst>
              <a:ext uri="{FF2B5EF4-FFF2-40B4-BE49-F238E27FC236}">
                <a16:creationId xmlns:a16="http://schemas.microsoft.com/office/drawing/2014/main" id="{1B946126-9232-A041-8E89-02645D98530F}"/>
              </a:ext>
            </a:extLst>
          </p:cNvPr>
          <p:cNvSpPr>
            <a:spLocks noGrp="1"/>
          </p:cNvSpPr>
          <p:nvPr>
            <p:ph type="title"/>
          </p:nvPr>
        </p:nvSpPr>
        <p:spPr>
          <a:xfrm>
            <a:off x="2737744" y="2766218"/>
            <a:ext cx="6851328" cy="1325563"/>
          </a:xfrm>
        </p:spPr>
        <p:txBody>
          <a:bodyPr>
            <a:normAutofit fontScale="90000"/>
          </a:bodyPr>
          <a:lstStyle/>
          <a:p>
            <a:pPr algn="ctr"/>
            <a:r>
              <a:rPr lang="en-US" sz="6000" i="0" dirty="0">
                <a:latin typeface="Futura PT Medium" panose="020B0502020204020303" pitchFamily="34" charset="77"/>
                <a:cs typeface="Futura Medium"/>
              </a:rPr>
              <a:t>Product Offering: </a:t>
            </a:r>
            <a:r>
              <a:rPr lang="en-US" sz="6000" dirty="0">
                <a:cs typeface="Futura Medium"/>
              </a:rPr>
              <a:t>Insight Hub</a:t>
            </a:r>
            <a:endParaRPr lang="en-US" dirty="0"/>
          </a:p>
        </p:txBody>
      </p:sp>
      <p:pic>
        <p:nvPicPr>
          <p:cNvPr id="5" name="Graphic 4">
            <a:extLst>
              <a:ext uri="{FF2B5EF4-FFF2-40B4-BE49-F238E27FC236}">
                <a16:creationId xmlns:a16="http://schemas.microsoft.com/office/drawing/2014/main" id="{BDF5E1BC-3D73-6360-BFEC-3A74ECEAD0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9680" y="6491132"/>
            <a:ext cx="791592" cy="170984"/>
          </a:xfrm>
          <a:prstGeom prst="rect">
            <a:avLst/>
          </a:prstGeom>
        </p:spPr>
      </p:pic>
    </p:spTree>
    <p:extLst>
      <p:ext uri="{BB962C8B-B14F-4D97-AF65-F5344CB8AC3E}">
        <p14:creationId xmlns:p14="http://schemas.microsoft.com/office/powerpoint/2010/main" val="1409108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E534-52DA-7F39-C2F8-F46C62B9646F}"/>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FAE990C1-3D7F-59A6-41CC-C29DFFED947E}"/>
              </a:ext>
            </a:extLst>
          </p:cNvPr>
          <p:cNvGrpSpPr/>
          <p:nvPr/>
        </p:nvGrpSpPr>
        <p:grpSpPr>
          <a:xfrm>
            <a:off x="8760067" y="-50486"/>
            <a:ext cx="3431933" cy="6929590"/>
            <a:chOff x="8760067" y="-50486"/>
            <a:chExt cx="3431933" cy="6929590"/>
          </a:xfrm>
        </p:grpSpPr>
        <p:sp>
          <p:nvSpPr>
            <p:cNvPr id="37" name="Rectangle 36">
              <a:extLst>
                <a:ext uri="{FF2B5EF4-FFF2-40B4-BE49-F238E27FC236}">
                  <a16:creationId xmlns:a16="http://schemas.microsoft.com/office/drawing/2014/main" id="{8828D6B1-F4A6-A33E-269D-05C8388291EE}"/>
                </a:ext>
              </a:extLst>
            </p:cNvPr>
            <p:cNvSpPr/>
            <p:nvPr/>
          </p:nvSpPr>
          <p:spPr>
            <a:xfrm>
              <a:off x="8761863" y="0"/>
              <a:ext cx="3430137"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suit and hat&#10;&#10;Description automatically generated">
              <a:extLst>
                <a:ext uri="{FF2B5EF4-FFF2-40B4-BE49-F238E27FC236}">
                  <a16:creationId xmlns:a16="http://schemas.microsoft.com/office/drawing/2014/main" id="{D6D6EC3E-496A-DB7A-07C5-5E5E7540830A}"/>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40000"/>
                      </a14:imgEffect>
                    </a14:imgLayer>
                  </a14:imgProps>
                </a:ext>
              </a:extLst>
            </a:blip>
            <a:srcRect l="13909" t="-322" r="15977" b="322"/>
            <a:stretch/>
          </p:blipFill>
          <p:spPr>
            <a:xfrm>
              <a:off x="8760067" y="2263459"/>
              <a:ext cx="3427448" cy="2346517"/>
            </a:xfrm>
            <a:prstGeom prst="rect">
              <a:avLst/>
            </a:prstGeom>
            <a:effectLst/>
          </p:spPr>
        </p:pic>
        <p:pic>
          <p:nvPicPr>
            <p:cNvPr id="10" name="Picture 9" descr="A colorful rainbow colored squares&#10;&#10;Description automatically generated with medium confidence">
              <a:extLst>
                <a:ext uri="{FF2B5EF4-FFF2-40B4-BE49-F238E27FC236}">
                  <a16:creationId xmlns:a16="http://schemas.microsoft.com/office/drawing/2014/main" id="{FFBE8805-2F28-10E9-DA7B-2367F491302E}"/>
                </a:ext>
              </a:extLst>
            </p:cNvPr>
            <p:cNvPicPr>
              <a:picLocks noChangeAspect="1"/>
            </p:cNvPicPr>
            <p:nvPr/>
          </p:nvPicPr>
          <p:blipFill>
            <a:blip r:embed="rId5">
              <a:alphaModFix/>
              <a:extLst>
                <a:ext uri="{BEBA8EAE-BF5A-486C-A8C5-ECC9F3942E4B}">
                  <a14:imgProps xmlns:a14="http://schemas.microsoft.com/office/drawing/2010/main">
                    <a14:imgLayer r:embed="rId6">
                      <a14:imgEffect>
                        <a14:brightnessContrast bright="-40000"/>
                      </a14:imgEffect>
                    </a14:imgLayer>
                  </a14:imgProps>
                </a:ext>
              </a:extLst>
            </a:blip>
            <a:srcRect l="31" t="585" r="30493"/>
            <a:stretch/>
          </p:blipFill>
          <p:spPr>
            <a:xfrm>
              <a:off x="8760067" y="-50486"/>
              <a:ext cx="3427448" cy="2332801"/>
            </a:xfrm>
            <a:prstGeom prst="rect">
              <a:avLst/>
            </a:prstGeom>
            <a:effectLst/>
          </p:spPr>
        </p:pic>
        <p:pic>
          <p:nvPicPr>
            <p:cNvPr id="11" name="Picture 10" descr="A pink brain in a room&#10;&#10;Description automatically generated">
              <a:extLst>
                <a:ext uri="{FF2B5EF4-FFF2-40B4-BE49-F238E27FC236}">
                  <a16:creationId xmlns:a16="http://schemas.microsoft.com/office/drawing/2014/main" id="{B65FE45B-4668-9FF7-7828-708F8948CB9E}"/>
                </a:ext>
              </a:extLst>
            </p:cNvPr>
            <p:cNvPicPr>
              <a:picLocks noChangeAspect="1"/>
            </p:cNvPicPr>
            <p:nvPr/>
          </p:nvPicPr>
          <p:blipFill>
            <a:blip r:embed="rId7">
              <a:alphaModFix/>
              <a:extLst>
                <a:ext uri="{BEBA8EAE-BF5A-486C-A8C5-ECC9F3942E4B}">
                  <a14:imgProps xmlns:a14="http://schemas.microsoft.com/office/drawing/2010/main">
                    <a14:imgLayer r:embed="rId8">
                      <a14:imgEffect>
                        <a14:brightnessContrast bright="-40000"/>
                      </a14:imgEffect>
                    </a14:imgLayer>
                  </a14:imgProps>
                </a:ext>
              </a:extLst>
            </a:blip>
            <a:srcRect l="11322" t="-517" r="18600" b="517"/>
            <a:stretch/>
          </p:blipFill>
          <p:spPr>
            <a:xfrm>
              <a:off x="8760067" y="4558253"/>
              <a:ext cx="3425652" cy="2320851"/>
            </a:xfrm>
            <a:prstGeom prst="rect">
              <a:avLst/>
            </a:prstGeom>
          </p:spPr>
        </p:pic>
        <p:pic>
          <p:nvPicPr>
            <p:cNvPr id="4" name="Picture 3" descr="A white letter on a black background&#10;&#10;Description automatically generated">
              <a:extLst>
                <a:ext uri="{FF2B5EF4-FFF2-40B4-BE49-F238E27FC236}">
                  <a16:creationId xmlns:a16="http://schemas.microsoft.com/office/drawing/2014/main" id="{A12A03EF-6087-A859-36C1-7BE66AC3312E}"/>
                </a:ext>
              </a:extLst>
            </p:cNvPr>
            <p:cNvPicPr>
              <a:picLocks noChangeAspect="1"/>
            </p:cNvPicPr>
            <p:nvPr/>
          </p:nvPicPr>
          <p:blipFill>
            <a:blip r:embed="rId9"/>
            <a:stretch>
              <a:fillRect/>
            </a:stretch>
          </p:blipFill>
          <p:spPr>
            <a:xfrm>
              <a:off x="9581098" y="948516"/>
              <a:ext cx="1989270" cy="420022"/>
            </a:xfrm>
            <a:prstGeom prst="rect">
              <a:avLst/>
            </a:prstGeom>
          </p:spPr>
        </p:pic>
        <p:pic>
          <p:nvPicPr>
            <p:cNvPr id="12" name="Graphic 11">
              <a:extLst>
                <a:ext uri="{FF2B5EF4-FFF2-40B4-BE49-F238E27FC236}">
                  <a16:creationId xmlns:a16="http://schemas.microsoft.com/office/drawing/2014/main" id="{DD3F5FF3-90BA-8CAA-1821-27F264F2E6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54775" y="5300693"/>
              <a:ext cx="1041915" cy="984562"/>
            </a:xfrm>
            <a:prstGeom prst="rect">
              <a:avLst/>
            </a:prstGeom>
          </p:spPr>
        </p:pic>
        <p:pic>
          <p:nvPicPr>
            <p:cNvPr id="13" name="Graphic 12">
              <a:extLst>
                <a:ext uri="{FF2B5EF4-FFF2-40B4-BE49-F238E27FC236}">
                  <a16:creationId xmlns:a16="http://schemas.microsoft.com/office/drawing/2014/main" id="{806B1F0E-0D56-5264-1783-B7B8D1431E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5386" y="3230831"/>
              <a:ext cx="2636809" cy="558383"/>
            </a:xfrm>
            <a:prstGeom prst="rect">
              <a:avLst/>
            </a:prstGeom>
          </p:spPr>
        </p:pic>
      </p:grpSp>
      <p:sp>
        <p:nvSpPr>
          <p:cNvPr id="2" name="Title 1">
            <a:extLst>
              <a:ext uri="{FF2B5EF4-FFF2-40B4-BE49-F238E27FC236}">
                <a16:creationId xmlns:a16="http://schemas.microsoft.com/office/drawing/2014/main" id="{8B30EA34-1B86-BF9F-8381-8675B6205F78}"/>
              </a:ext>
            </a:extLst>
          </p:cNvPr>
          <p:cNvSpPr>
            <a:spLocks noGrp="1"/>
          </p:cNvSpPr>
          <p:nvPr>
            <p:ph type="title"/>
          </p:nvPr>
        </p:nvSpPr>
        <p:spPr>
          <a:xfrm>
            <a:off x="778260" y="662927"/>
            <a:ext cx="10575540" cy="844550"/>
          </a:xfrm>
        </p:spPr>
        <p:txBody>
          <a:bodyPr/>
          <a:lstStyle/>
          <a:p>
            <a:r>
              <a:rPr lang="en-US" dirty="0"/>
              <a:t>Insights Hub</a:t>
            </a:r>
          </a:p>
        </p:txBody>
      </p:sp>
      <p:sp>
        <p:nvSpPr>
          <p:cNvPr id="5" name="TextBox 4">
            <a:extLst>
              <a:ext uri="{FF2B5EF4-FFF2-40B4-BE49-F238E27FC236}">
                <a16:creationId xmlns:a16="http://schemas.microsoft.com/office/drawing/2014/main" id="{CC63BDAA-E4D1-DD73-8240-379E12CD4C15}"/>
              </a:ext>
            </a:extLst>
          </p:cNvPr>
          <p:cNvSpPr txBox="1"/>
          <p:nvPr/>
        </p:nvSpPr>
        <p:spPr>
          <a:xfrm>
            <a:off x="778261" y="1437739"/>
            <a:ext cx="6111638" cy="400110"/>
          </a:xfrm>
          <a:prstGeom prst="rect">
            <a:avLst/>
          </a:prstGeom>
          <a:noFill/>
        </p:spPr>
        <p:txBody>
          <a:bodyPr wrap="square" rtlCol="0">
            <a:spAutoFit/>
          </a:bodyPr>
          <a:lstStyle/>
          <a:p>
            <a:r>
              <a:rPr lang="en-US" sz="2000">
                <a:latin typeface="Futura PT Medium" panose="020B0602020204020303" pitchFamily="34" charset="0"/>
              </a:rPr>
              <a:t>Where partner stories meet editorial authority.</a:t>
            </a:r>
          </a:p>
        </p:txBody>
      </p:sp>
      <p:sp>
        <p:nvSpPr>
          <p:cNvPr id="14" name="TextBox 13">
            <a:extLst>
              <a:ext uri="{FF2B5EF4-FFF2-40B4-BE49-F238E27FC236}">
                <a16:creationId xmlns:a16="http://schemas.microsoft.com/office/drawing/2014/main" id="{2DDBAA16-3AB7-39B3-B821-C2B755D7656C}"/>
              </a:ext>
            </a:extLst>
          </p:cNvPr>
          <p:cNvSpPr txBox="1"/>
          <p:nvPr/>
        </p:nvSpPr>
        <p:spPr>
          <a:xfrm>
            <a:off x="3822176" y="4010874"/>
            <a:ext cx="4277878" cy="2235997"/>
          </a:xfrm>
          <a:prstGeom prst="rect">
            <a:avLst/>
          </a:prstGeom>
          <a:noFill/>
        </p:spPr>
        <p:txBody>
          <a:bodyPr wrap="square" rtlCol="0">
            <a:spAutoFit/>
          </a:bodyPr>
          <a:lstStyle/>
          <a:p>
            <a:pPr eaLnBrk="0" fontAlgn="base" hangingPunct="0">
              <a:lnSpc>
                <a:spcPct val="110000"/>
              </a:lnSpc>
              <a:spcBef>
                <a:spcPct val="0"/>
              </a:spcBef>
              <a:spcAft>
                <a:spcPts val="600"/>
              </a:spcAft>
              <a:buClr>
                <a:schemeClr val="accent1"/>
              </a:buClr>
            </a:pPr>
            <a:r>
              <a:rPr lang="en-US" sz="1600" dirty="0">
                <a:latin typeface="Futura PT Medium" panose="020B0602020204020303" pitchFamily="34" charset="0"/>
              </a:rPr>
              <a:t>Deliverables</a:t>
            </a:r>
          </a:p>
          <a:p>
            <a:pPr marL="171450" indent="-171450" eaLnBrk="0" fontAlgn="base" hangingPunct="0">
              <a:lnSpc>
                <a:spcPct val="110000"/>
              </a:lnSpc>
              <a:spcBef>
                <a:spcPct val="0"/>
              </a:spcBef>
              <a:spcAft>
                <a:spcPts val="600"/>
              </a:spcAft>
              <a:buClr>
                <a:schemeClr val="accent1"/>
              </a:buClr>
              <a:buFont typeface="Wingdings" pitchFamily="2" charset="2"/>
              <a:buChar char="ü"/>
            </a:pPr>
            <a:r>
              <a:rPr lang="en-US" sz="1050" dirty="0">
                <a:latin typeface="Roboto" panose="02000000000000000000" pitchFamily="50" charset="0"/>
                <a:ea typeface="Roboto" panose="02000000000000000000" pitchFamily="50" charset="0"/>
                <a:cs typeface="Roboto" panose="02000000000000000000" pitchFamily="50" charset="0"/>
              </a:rPr>
              <a:t>Guaranteed leads model. No surprises and full budget control.</a:t>
            </a:r>
            <a:endPar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endParaRPr>
          </a:p>
          <a:p>
            <a:pPr marL="171450" marR="0" lvl="0" indent="-171450" algn="l" defTabSz="914400" rtl="0" eaLnBrk="0" fontAlgn="base" latinLnBrk="0" hangingPunct="0">
              <a:lnSpc>
                <a:spcPct val="110000"/>
              </a:lnSpc>
              <a:spcBef>
                <a:spcPct val="0"/>
              </a:spcBef>
              <a:spcAft>
                <a:spcPts val="600"/>
              </a:spcAft>
              <a:buClr>
                <a:schemeClr val="accent1"/>
              </a:buClr>
              <a:buSzTx/>
              <a:buFont typeface="Wingdings" pitchFamily="2" charset="2"/>
              <a:buChar char="ü"/>
              <a:tabLst/>
            </a:pP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One fully co-branded Insight Hub hosted on a publication aligned to your target audience</a:t>
            </a:r>
          </a:p>
          <a:p>
            <a:pPr marL="171450" marR="0" lvl="0" indent="-171450" algn="l" defTabSz="914400" rtl="0" eaLnBrk="0" fontAlgn="base" latinLnBrk="0" hangingPunct="0">
              <a:lnSpc>
                <a:spcPct val="110000"/>
              </a:lnSpc>
              <a:spcBef>
                <a:spcPct val="0"/>
              </a:spcBef>
              <a:spcAft>
                <a:spcPts val="600"/>
              </a:spcAft>
              <a:buClr>
                <a:schemeClr val="accent1"/>
              </a:buClr>
              <a:buSzTx/>
              <a:buFont typeface="Wingdings" pitchFamily="2" charset="2"/>
              <a:buChar char="ü"/>
              <a:tabLst/>
            </a:pP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12+ curated partner content assets </a:t>
            </a:r>
          </a:p>
          <a:p>
            <a:pPr marL="171450" marR="0" lvl="0" indent="-171450" algn="l" defTabSz="914400" rtl="0" eaLnBrk="0" fontAlgn="base" latinLnBrk="0" hangingPunct="0">
              <a:lnSpc>
                <a:spcPct val="110000"/>
              </a:lnSpc>
              <a:spcBef>
                <a:spcPct val="0"/>
              </a:spcBef>
              <a:spcAft>
                <a:spcPts val="600"/>
              </a:spcAft>
              <a:buClr>
                <a:schemeClr val="accent1"/>
              </a:buClr>
              <a:buSzTx/>
              <a:buFont typeface="Wingdings" pitchFamily="2" charset="2"/>
              <a:buChar char="ü"/>
              <a:tabLst/>
            </a:pP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Co-branded Hub with intro copy, gated content modules, and journey-based layout</a:t>
            </a:r>
          </a:p>
          <a:p>
            <a:pPr marL="171450" marR="0" lvl="0" indent="-171450" algn="l" defTabSz="914400" rtl="0" eaLnBrk="0" fontAlgn="base" latinLnBrk="0" hangingPunct="0">
              <a:lnSpc>
                <a:spcPct val="110000"/>
              </a:lnSpc>
              <a:spcBef>
                <a:spcPct val="0"/>
              </a:spcBef>
              <a:spcAft>
                <a:spcPts val="600"/>
              </a:spcAft>
              <a:buClr>
                <a:schemeClr val="accent1"/>
              </a:buClr>
              <a:buSzTx/>
              <a:buFont typeface="Wingdings" pitchFamily="2" charset="2"/>
              <a:buChar char="ü"/>
              <a:tabLst/>
            </a:pP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Multi-channel promotion via multi-channel distribution</a:t>
            </a:r>
          </a:p>
          <a:p>
            <a:pPr marL="171450" marR="0" lvl="0" indent="-171450" algn="l" defTabSz="914400" rtl="0" eaLnBrk="0" fontAlgn="base" latinLnBrk="0" hangingPunct="0">
              <a:lnSpc>
                <a:spcPct val="110000"/>
              </a:lnSpc>
              <a:spcBef>
                <a:spcPct val="0"/>
              </a:spcBef>
              <a:spcAft>
                <a:spcPts val="600"/>
              </a:spcAft>
              <a:buClr>
                <a:schemeClr val="accent1"/>
              </a:buClr>
              <a:buSzTx/>
              <a:buFont typeface="Wingdings" pitchFamily="2" charset="2"/>
              <a:buChar char="ü"/>
              <a:tabLst/>
            </a:pP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Journey Reporting and optimization recommendations</a:t>
            </a:r>
          </a:p>
        </p:txBody>
      </p:sp>
      <p:sp>
        <p:nvSpPr>
          <p:cNvPr id="36" name="TextBox 35">
            <a:extLst>
              <a:ext uri="{FF2B5EF4-FFF2-40B4-BE49-F238E27FC236}">
                <a16:creationId xmlns:a16="http://schemas.microsoft.com/office/drawing/2014/main" id="{B3295C27-2BA0-F4FA-04A4-D9FF901CF320}"/>
              </a:ext>
            </a:extLst>
          </p:cNvPr>
          <p:cNvSpPr txBox="1"/>
          <p:nvPr/>
        </p:nvSpPr>
        <p:spPr>
          <a:xfrm>
            <a:off x="3822176" y="2022576"/>
            <a:ext cx="4111184" cy="1803571"/>
          </a:xfrm>
          <a:prstGeom prst="rect">
            <a:avLst/>
          </a:prstGeom>
          <a:noFill/>
        </p:spPr>
        <p:txBody>
          <a:bodyPr wrap="square" rtlCol="0">
            <a:spAutoFit/>
          </a:bodyPr>
          <a:lstStyle/>
          <a:p>
            <a:pPr eaLnBrk="0" fontAlgn="base" hangingPunct="0">
              <a:lnSpc>
                <a:spcPct val="110000"/>
              </a:lnSpc>
              <a:spcBef>
                <a:spcPct val="0"/>
              </a:spcBef>
              <a:spcAft>
                <a:spcPts val="600"/>
              </a:spcAft>
            </a:pPr>
            <a:r>
              <a:rPr lang="en-US" sz="1600" dirty="0">
                <a:latin typeface="Futura PT Medium" panose="020B0602020204020303" pitchFamily="34" charset="0"/>
              </a:rPr>
              <a:t>Advantages</a:t>
            </a:r>
          </a:p>
          <a:p>
            <a:pPr marL="171450" marR="0" lvl="0" indent="-171450" algn="l" defTabSz="914400" rtl="0" eaLnBrk="0" fontAlgn="base" latinLnBrk="0" hangingPunct="0">
              <a:lnSpc>
                <a:spcPct val="110000"/>
              </a:lnSpc>
              <a:spcBef>
                <a:spcPct val="0"/>
              </a:spcBef>
              <a:spcAft>
                <a:spcPts val="600"/>
              </a:spcAft>
              <a:buClrTx/>
              <a:buSzTx/>
              <a:buFont typeface="Arial" panose="020B0604020202020204" pitchFamily="34" charset="0"/>
              <a:buChar char="•"/>
              <a:tabLst/>
            </a:pPr>
            <a:r>
              <a:rPr kumimoji="0" lang="en-US" altLang="en-US" sz="105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Built-in credibility </a:t>
            </a: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by aligning with trusted global publications</a:t>
            </a:r>
          </a:p>
          <a:p>
            <a:pPr marL="171450" marR="0" lvl="0" indent="-171450" algn="l" defTabSz="914400" rtl="0" eaLnBrk="0" fontAlgn="base" latinLnBrk="0" hangingPunct="0">
              <a:lnSpc>
                <a:spcPct val="110000"/>
              </a:lnSpc>
              <a:spcBef>
                <a:spcPct val="0"/>
              </a:spcBef>
              <a:spcAft>
                <a:spcPts val="600"/>
              </a:spcAft>
              <a:buClrTx/>
              <a:buSzTx/>
              <a:buFont typeface="Arial" panose="020B0604020202020204" pitchFamily="34" charset="0"/>
              <a:buChar char="•"/>
              <a:tabLst/>
            </a:pPr>
            <a:r>
              <a:rPr kumimoji="0" lang="en-US" altLang="en-US" sz="105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Multi-asset storytelling </a:t>
            </a: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with clear progression from awareness to conversion</a:t>
            </a:r>
          </a:p>
          <a:p>
            <a:pPr marL="171450" marR="0" lvl="0" indent="-171450" algn="l" defTabSz="914400" rtl="0" eaLnBrk="0" fontAlgn="base" latinLnBrk="0" hangingPunct="0">
              <a:lnSpc>
                <a:spcPct val="110000"/>
              </a:lnSpc>
              <a:spcBef>
                <a:spcPct val="0"/>
              </a:spcBef>
              <a:spcAft>
                <a:spcPts val="600"/>
              </a:spcAft>
              <a:buClrTx/>
              <a:buSzTx/>
              <a:buFont typeface="Arial" panose="020B0604020202020204" pitchFamily="34" charset="0"/>
              <a:buChar char="•"/>
              <a:tabLst/>
            </a:pPr>
            <a:r>
              <a:rPr kumimoji="0" lang="en-US" altLang="en-US" sz="105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Award-winning creative </a:t>
            </a: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and insights-driven design included</a:t>
            </a:r>
          </a:p>
          <a:p>
            <a:pPr marL="171450" marR="0" lvl="0" indent="-171450" algn="l" defTabSz="914400" rtl="0" eaLnBrk="0" fontAlgn="base" latinLnBrk="0" hangingPunct="0">
              <a:lnSpc>
                <a:spcPct val="110000"/>
              </a:lnSpc>
              <a:spcBef>
                <a:spcPct val="0"/>
              </a:spcBef>
              <a:spcAft>
                <a:spcPts val="600"/>
              </a:spcAft>
              <a:buClrTx/>
              <a:buSzTx/>
              <a:buFont typeface="Arial" panose="020B0604020202020204" pitchFamily="34" charset="0"/>
              <a:buChar char="•"/>
              <a:tabLst/>
            </a:pPr>
            <a:r>
              <a:rPr kumimoji="0" lang="en-US" altLang="en-US" sz="105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Editorial collaboration </a:t>
            </a: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to guide message tone and structure</a:t>
            </a:r>
          </a:p>
          <a:p>
            <a:pPr marL="171450" marR="0" lvl="0" indent="-171450" algn="l" defTabSz="914400" rtl="0" eaLnBrk="0" fontAlgn="base" latinLnBrk="0" hangingPunct="0">
              <a:lnSpc>
                <a:spcPct val="110000"/>
              </a:lnSpc>
              <a:spcBef>
                <a:spcPct val="0"/>
              </a:spcBef>
              <a:spcAft>
                <a:spcPts val="600"/>
              </a:spcAft>
              <a:buClrTx/>
              <a:buSzTx/>
              <a:buFont typeface="Arial" panose="020B0604020202020204" pitchFamily="34" charset="0"/>
              <a:buChar char="•"/>
              <a:tabLst/>
            </a:pPr>
            <a:r>
              <a:rPr kumimoji="0" lang="en-US" altLang="en-US" sz="105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Full transparency </a:t>
            </a:r>
            <a:r>
              <a:rPr kumimoji="0" lang="en-US" altLang="en-US" sz="1050" b="0" i="0" u="none" strike="noStrike" cap="none" normalizeH="0" baseline="0" dirty="0">
                <a:ln>
                  <a:noFill/>
                </a:ln>
                <a:solidFill>
                  <a:schemeClr val="tx1"/>
                </a:solidFill>
                <a:effectLst/>
                <a:latin typeface="Roboto" panose="02000000000000000000" pitchFamily="50" charset="0"/>
                <a:ea typeface="Roboto" panose="02000000000000000000" pitchFamily="50" charset="0"/>
                <a:cs typeface="Roboto" panose="02000000000000000000" pitchFamily="50" charset="0"/>
              </a:rPr>
              <a:t>with user-level tracking and reporting</a:t>
            </a:r>
          </a:p>
        </p:txBody>
      </p:sp>
      <p:sp>
        <p:nvSpPr>
          <p:cNvPr id="38" name="TextBox 37">
            <a:extLst>
              <a:ext uri="{FF2B5EF4-FFF2-40B4-BE49-F238E27FC236}">
                <a16:creationId xmlns:a16="http://schemas.microsoft.com/office/drawing/2014/main" id="{48730BF2-B594-C5D2-AEEE-7A277EC0950C}"/>
              </a:ext>
            </a:extLst>
          </p:cNvPr>
          <p:cNvSpPr txBox="1"/>
          <p:nvPr/>
        </p:nvSpPr>
        <p:spPr>
          <a:xfrm>
            <a:off x="778262" y="2022576"/>
            <a:ext cx="2613008" cy="4142673"/>
          </a:xfrm>
          <a:prstGeom prst="rect">
            <a:avLst/>
          </a:prstGeom>
          <a:noFill/>
        </p:spPr>
        <p:txBody>
          <a:bodyPr wrap="square" rtlCol="0">
            <a:spAutoFit/>
          </a:bodyPr>
          <a:lstStyle/>
          <a:p>
            <a:pPr>
              <a:lnSpc>
                <a:spcPct val="110000"/>
              </a:lnSpc>
              <a:buNone/>
            </a:pPr>
            <a:r>
              <a:rPr lang="en-US" sz="1200" b="1" dirty="0">
                <a:latin typeface="Roboto" panose="02000000000000000000" pitchFamily="50" charset="0"/>
                <a:ea typeface="Roboto" panose="02000000000000000000" pitchFamily="50" charset="0"/>
                <a:cs typeface="Roboto" panose="02000000000000000000" pitchFamily="50" charset="0"/>
              </a:rPr>
              <a:t>Insights Hubs</a:t>
            </a:r>
            <a:r>
              <a:rPr lang="en-US" sz="1200" dirty="0">
                <a:latin typeface="Roboto" panose="02000000000000000000" pitchFamily="50" charset="0"/>
                <a:ea typeface="Roboto" panose="02000000000000000000" pitchFamily="50" charset="0"/>
                <a:cs typeface="Roboto" panose="02000000000000000000" pitchFamily="50" charset="0"/>
              </a:rPr>
              <a:t> are fully co-branded storytelling environments hosted within </a:t>
            </a:r>
            <a:r>
              <a:rPr lang="en-US" sz="1200" dirty="0" err="1">
                <a:latin typeface="Roboto" panose="02000000000000000000" pitchFamily="50" charset="0"/>
                <a:ea typeface="Roboto" panose="02000000000000000000" pitchFamily="50" charset="0"/>
                <a:cs typeface="Roboto" panose="02000000000000000000" pitchFamily="50" charset="0"/>
              </a:rPr>
              <a:t>Digitalzone’s</a:t>
            </a:r>
            <a:r>
              <a:rPr lang="en-US" sz="1200" dirty="0">
                <a:latin typeface="Roboto" panose="02000000000000000000" pitchFamily="50" charset="0"/>
                <a:ea typeface="Roboto" panose="02000000000000000000" pitchFamily="50" charset="0"/>
                <a:cs typeface="Roboto" panose="02000000000000000000" pitchFamily="50" charset="0"/>
              </a:rPr>
              <a:t> global publication network, including </a:t>
            </a:r>
            <a:r>
              <a:rPr lang="en-US" sz="1200" b="1" dirty="0">
                <a:latin typeface="Roboto" panose="02000000000000000000" pitchFamily="50" charset="0"/>
                <a:ea typeface="Roboto" panose="02000000000000000000" pitchFamily="50" charset="0"/>
                <a:cs typeface="Roboto" panose="02000000000000000000" pitchFamily="50" charset="0"/>
              </a:rPr>
              <a:t>Ad Pulse</a:t>
            </a:r>
            <a:r>
              <a:rPr lang="en-US" sz="1200" dirty="0">
                <a:latin typeface="Roboto" panose="02000000000000000000" pitchFamily="50" charset="0"/>
                <a:ea typeface="Roboto" panose="02000000000000000000" pitchFamily="50" charset="0"/>
                <a:cs typeface="Roboto" panose="02000000000000000000" pitchFamily="50" charset="0"/>
              </a:rPr>
              <a:t>, </a:t>
            </a:r>
            <a:r>
              <a:rPr lang="en-US" sz="1200" b="1" dirty="0">
                <a:latin typeface="Roboto" panose="02000000000000000000" pitchFamily="50" charset="0"/>
                <a:ea typeface="Roboto" panose="02000000000000000000" pitchFamily="50" charset="0"/>
                <a:cs typeface="Roboto" panose="02000000000000000000" pitchFamily="50" charset="0"/>
              </a:rPr>
              <a:t>CTO Magazine</a:t>
            </a:r>
            <a:r>
              <a:rPr lang="en-US" sz="1200" dirty="0">
                <a:latin typeface="Roboto" panose="02000000000000000000" pitchFamily="50" charset="0"/>
                <a:ea typeface="Roboto" panose="02000000000000000000" pitchFamily="50" charset="0"/>
                <a:cs typeface="Roboto" panose="02000000000000000000" pitchFamily="50" charset="0"/>
              </a:rPr>
              <a:t>, and </a:t>
            </a:r>
            <a:r>
              <a:rPr lang="en-US" sz="1200" b="1" dirty="0">
                <a:latin typeface="Roboto" panose="02000000000000000000" pitchFamily="50" charset="0"/>
                <a:ea typeface="Roboto" panose="02000000000000000000" pitchFamily="50" charset="0"/>
                <a:cs typeface="Roboto" panose="02000000000000000000" pitchFamily="50" charset="0"/>
              </a:rPr>
              <a:t>Digital Digest</a:t>
            </a:r>
            <a:r>
              <a:rPr lang="en-US" sz="1200" dirty="0">
                <a:latin typeface="Roboto" panose="02000000000000000000" pitchFamily="50" charset="0"/>
                <a:ea typeface="Roboto" panose="02000000000000000000" pitchFamily="50" charset="0"/>
                <a:cs typeface="Roboto" panose="02000000000000000000" pitchFamily="50" charset="0"/>
              </a:rPr>
              <a:t>. These dynamic microsites are built to engage your audience through a curated journey of thought leadership, product narratives, and demand gen content — all contextualized within the editorial voice your audience already trusts.</a:t>
            </a:r>
          </a:p>
          <a:p>
            <a:pPr>
              <a:lnSpc>
                <a:spcPct val="110000"/>
              </a:lnSpc>
            </a:pPr>
            <a:endParaRPr lang="en-US" sz="1200" dirty="0">
              <a:latin typeface="Roboto" panose="02000000000000000000" pitchFamily="50" charset="0"/>
              <a:ea typeface="Roboto" panose="02000000000000000000" pitchFamily="50" charset="0"/>
              <a:cs typeface="Roboto" panose="02000000000000000000" pitchFamily="50" charset="0"/>
            </a:endParaRPr>
          </a:p>
          <a:p>
            <a:pPr>
              <a:lnSpc>
                <a:spcPct val="110000"/>
              </a:lnSpc>
            </a:pPr>
            <a:r>
              <a:rPr lang="en-US" sz="1200" dirty="0">
                <a:latin typeface="Roboto" panose="02000000000000000000" pitchFamily="50" charset="0"/>
                <a:ea typeface="Roboto" panose="02000000000000000000" pitchFamily="50" charset="0"/>
                <a:cs typeface="Roboto" panose="02000000000000000000" pitchFamily="50" charset="0"/>
              </a:rPr>
              <a:t>Every Insights Hub is a </a:t>
            </a:r>
            <a:r>
              <a:rPr lang="en-US" sz="1200" b="1" dirty="0">
                <a:latin typeface="Roboto" panose="02000000000000000000" pitchFamily="50" charset="0"/>
                <a:ea typeface="Roboto" panose="02000000000000000000" pitchFamily="50" charset="0"/>
                <a:cs typeface="Roboto" panose="02000000000000000000" pitchFamily="50" charset="0"/>
              </a:rPr>
              <a:t>100% partner-owned experience</a:t>
            </a:r>
            <a:r>
              <a:rPr lang="en-US" sz="1200" dirty="0">
                <a:latin typeface="Roboto" panose="02000000000000000000" pitchFamily="50" charset="0"/>
                <a:ea typeface="Roboto" panose="02000000000000000000" pitchFamily="50" charset="0"/>
                <a:cs typeface="Roboto" panose="02000000000000000000" pitchFamily="50" charset="0"/>
              </a:rPr>
              <a:t> — blending brand storytelling with the creative power of our editorial and design teams to move audiences from discovery to action.</a:t>
            </a:r>
          </a:p>
        </p:txBody>
      </p:sp>
      <p:cxnSp>
        <p:nvCxnSpPr>
          <p:cNvPr id="16" name="Straight Connector 15">
            <a:extLst>
              <a:ext uri="{FF2B5EF4-FFF2-40B4-BE49-F238E27FC236}">
                <a16:creationId xmlns:a16="http://schemas.microsoft.com/office/drawing/2014/main" id="{2B0B99A9-3ED2-4F65-6151-E7D239EE7C25}"/>
              </a:ext>
            </a:extLst>
          </p:cNvPr>
          <p:cNvCxnSpPr>
            <a:cxnSpLocks/>
          </p:cNvCxnSpPr>
          <p:nvPr/>
        </p:nvCxnSpPr>
        <p:spPr>
          <a:xfrm>
            <a:off x="3574359" y="2119610"/>
            <a:ext cx="0" cy="4045639"/>
          </a:xfrm>
          <a:prstGeom prst="line">
            <a:avLst/>
          </a:prstGeom>
          <a:ln w="127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671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505B0A-6F59-8EE7-6A39-A713A04BE180}"/>
              </a:ext>
            </a:extLst>
          </p:cNvPr>
          <p:cNvSpPr/>
          <p:nvPr/>
        </p:nvSpPr>
        <p:spPr>
          <a:xfrm flipH="1">
            <a:off x="3901648" y="0"/>
            <a:ext cx="82903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DE678AE4-42BA-0E9F-8AB8-66BF6C8662BE}"/>
              </a:ext>
            </a:extLst>
          </p:cNvPr>
          <p:cNvSpPr/>
          <p:nvPr/>
        </p:nvSpPr>
        <p:spPr>
          <a:xfrm>
            <a:off x="6244249" y="3026664"/>
            <a:ext cx="491831" cy="33855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FFC68704-6E56-F39D-8327-B75B4F7BFFF5}"/>
              </a:ext>
            </a:extLst>
          </p:cNvPr>
          <p:cNvSpPr/>
          <p:nvPr/>
        </p:nvSpPr>
        <p:spPr>
          <a:xfrm>
            <a:off x="8815893" y="3026664"/>
            <a:ext cx="472888" cy="33855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lose up of a screen&#10;&#10;Description automatically generated">
            <a:extLst>
              <a:ext uri="{FF2B5EF4-FFF2-40B4-BE49-F238E27FC236}">
                <a16:creationId xmlns:a16="http://schemas.microsoft.com/office/drawing/2014/main" id="{37623D27-16EE-B035-ABB6-15455A1C93B1}"/>
              </a:ext>
            </a:extLst>
          </p:cNvPr>
          <p:cNvPicPr>
            <a:picLocks noChangeAspect="1"/>
          </p:cNvPicPr>
          <p:nvPr/>
        </p:nvPicPr>
        <p:blipFill>
          <a:blip r:embed="rId3"/>
          <a:srcRect b="52160"/>
          <a:stretch/>
        </p:blipFill>
        <p:spPr>
          <a:xfrm>
            <a:off x="9426468" y="1630295"/>
            <a:ext cx="1613170" cy="2792738"/>
          </a:xfrm>
          <a:prstGeom prst="round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9473678C-A6F8-8F54-3290-A40E12025B13}"/>
              </a:ext>
            </a:extLst>
          </p:cNvPr>
          <p:cNvSpPr>
            <a:spLocks noGrp="1"/>
          </p:cNvSpPr>
          <p:nvPr>
            <p:ph type="title"/>
          </p:nvPr>
        </p:nvSpPr>
        <p:spPr>
          <a:xfrm>
            <a:off x="839788" y="457200"/>
            <a:ext cx="2744661" cy="1353312"/>
          </a:xfrm>
        </p:spPr>
        <p:txBody>
          <a:bodyPr/>
          <a:lstStyle/>
          <a:p>
            <a:r>
              <a:rPr lang="en-US">
                <a:latin typeface="Futura PT Medium"/>
                <a:cs typeface="Futura Medium"/>
              </a:rPr>
              <a:t>Telling your content story</a:t>
            </a:r>
          </a:p>
        </p:txBody>
      </p:sp>
      <p:sp>
        <p:nvSpPr>
          <p:cNvPr id="3" name="Content Placeholder 2">
            <a:extLst>
              <a:ext uri="{FF2B5EF4-FFF2-40B4-BE49-F238E27FC236}">
                <a16:creationId xmlns:a16="http://schemas.microsoft.com/office/drawing/2014/main" id="{3D65B199-8079-C6B8-80F4-732CA885DABF}"/>
              </a:ext>
            </a:extLst>
          </p:cNvPr>
          <p:cNvSpPr>
            <a:spLocks noGrp="1"/>
          </p:cNvSpPr>
          <p:nvPr>
            <p:ph type="body" sz="half" idx="2"/>
          </p:nvPr>
        </p:nvSpPr>
        <p:spPr>
          <a:xfrm>
            <a:off x="839788" y="2057400"/>
            <a:ext cx="2913345" cy="3811588"/>
          </a:xfrm>
        </p:spPr>
        <p:txBody>
          <a:bodyPr vert="horz" lIns="91440" tIns="45720" rIns="91440" bIns="45720" rtlCol="0" anchor="t">
            <a:normAutofit/>
          </a:bodyPr>
          <a:lstStyle/>
          <a:p>
            <a:pPr>
              <a:lnSpc>
                <a:spcPct val="110000"/>
              </a:lnSpc>
              <a:spcBef>
                <a:spcPts val="0"/>
              </a:spcBef>
              <a:spcAft>
                <a:spcPts val="600"/>
              </a:spcAft>
            </a:pPr>
            <a:r>
              <a:rPr lang="en-US" sz="1300" dirty="0">
                <a:latin typeface="Roboto"/>
                <a:ea typeface="Roboto"/>
                <a:cs typeface="Roboto"/>
              </a:rPr>
              <a:t>The Insights Hub is a dynamic storytelling experience – compelling and nurturing your target audience with relevant content from brand awareness to demand generation.</a:t>
            </a:r>
          </a:p>
          <a:p>
            <a:pPr marL="0" indent="0">
              <a:lnSpc>
                <a:spcPct val="110000"/>
              </a:lnSpc>
              <a:spcBef>
                <a:spcPts val="0"/>
              </a:spcBef>
              <a:spcAft>
                <a:spcPts val="600"/>
              </a:spcAft>
              <a:buNone/>
            </a:pPr>
            <a:r>
              <a:rPr lang="en-US" sz="1300" dirty="0">
                <a:latin typeface="Roboto"/>
                <a:ea typeface="Roboto"/>
                <a:cs typeface="Roboto"/>
              </a:rPr>
              <a:t>The </a:t>
            </a:r>
            <a:r>
              <a:rPr lang="en-US" sz="1300" dirty="0" err="1">
                <a:latin typeface="Roboto"/>
                <a:ea typeface="Roboto"/>
                <a:cs typeface="Roboto"/>
              </a:rPr>
              <a:t>Digitalzone</a:t>
            </a:r>
            <a:r>
              <a:rPr lang="en-US" sz="1300" dirty="0">
                <a:latin typeface="Roboto"/>
                <a:ea typeface="Roboto"/>
                <a:cs typeface="Roboto"/>
              </a:rPr>
              <a:t> team collaborates with you and our Editorial staff to strategically bring your brand story to life through:</a:t>
            </a:r>
          </a:p>
          <a:p>
            <a:pPr marL="285750" indent="-285750">
              <a:lnSpc>
                <a:spcPct val="110000"/>
              </a:lnSpc>
              <a:spcBef>
                <a:spcPts val="0"/>
              </a:spcBef>
              <a:spcAft>
                <a:spcPts val="600"/>
              </a:spcAft>
              <a:buFont typeface="Arial" panose="020B0604020202020204" pitchFamily="34" charset="0"/>
              <a:buChar char="•"/>
            </a:pPr>
            <a:r>
              <a:rPr lang="en-US" sz="1300" b="1" dirty="0">
                <a:latin typeface="Roboto"/>
                <a:ea typeface="Roboto"/>
                <a:cs typeface="Roboto"/>
              </a:rPr>
              <a:t>Award-winning creative</a:t>
            </a:r>
          </a:p>
          <a:p>
            <a:pPr marL="285750" indent="-285750">
              <a:lnSpc>
                <a:spcPct val="110000"/>
              </a:lnSpc>
              <a:spcBef>
                <a:spcPts val="0"/>
              </a:spcBef>
              <a:spcAft>
                <a:spcPts val="600"/>
              </a:spcAft>
              <a:buFont typeface="Arial" panose="020B0604020202020204" pitchFamily="34" charset="0"/>
              <a:buChar char="•"/>
            </a:pPr>
            <a:r>
              <a:rPr lang="en-US" sz="1300" b="1" dirty="0">
                <a:latin typeface="Roboto"/>
                <a:ea typeface="Roboto"/>
                <a:cs typeface="Roboto"/>
              </a:rPr>
              <a:t>Insights-driven design</a:t>
            </a:r>
          </a:p>
          <a:p>
            <a:pPr marL="285750" indent="-285750">
              <a:lnSpc>
                <a:spcPct val="110000"/>
              </a:lnSpc>
              <a:spcBef>
                <a:spcPts val="0"/>
              </a:spcBef>
              <a:spcAft>
                <a:spcPts val="600"/>
              </a:spcAft>
              <a:buFont typeface="Arial" panose="020B0604020202020204" pitchFamily="34" charset="0"/>
              <a:buChar char="•"/>
            </a:pPr>
            <a:r>
              <a:rPr lang="en-US" sz="1300" b="1" dirty="0">
                <a:latin typeface="Roboto"/>
                <a:ea typeface="Roboto"/>
                <a:cs typeface="Roboto"/>
              </a:rPr>
              <a:t>Strategic messaging</a:t>
            </a:r>
          </a:p>
          <a:p>
            <a:pPr marL="285750" indent="-285750">
              <a:lnSpc>
                <a:spcPct val="110000"/>
              </a:lnSpc>
              <a:spcBef>
                <a:spcPts val="0"/>
              </a:spcBef>
              <a:spcAft>
                <a:spcPts val="600"/>
              </a:spcAft>
              <a:buFont typeface="Arial" panose="020B0604020202020204" pitchFamily="34" charset="0"/>
              <a:buChar char="•"/>
            </a:pPr>
            <a:r>
              <a:rPr lang="en-US" sz="1300" b="1" dirty="0">
                <a:latin typeface="Roboto"/>
                <a:ea typeface="Roboto"/>
                <a:cs typeface="Roboto"/>
              </a:rPr>
              <a:t>100% ownable experience</a:t>
            </a:r>
          </a:p>
        </p:txBody>
      </p:sp>
      <p:sp>
        <p:nvSpPr>
          <p:cNvPr id="13" name="TextBox 12">
            <a:extLst>
              <a:ext uri="{FF2B5EF4-FFF2-40B4-BE49-F238E27FC236}">
                <a16:creationId xmlns:a16="http://schemas.microsoft.com/office/drawing/2014/main" id="{7889F887-C216-9AB6-F588-6AA28037FB39}"/>
              </a:ext>
            </a:extLst>
          </p:cNvPr>
          <p:cNvSpPr txBox="1"/>
          <p:nvPr/>
        </p:nvSpPr>
        <p:spPr>
          <a:xfrm>
            <a:off x="4273974" y="5311626"/>
            <a:ext cx="2264712" cy="769441"/>
          </a:xfrm>
          <a:prstGeom prst="rect">
            <a:avLst/>
          </a:prstGeom>
          <a:noFill/>
        </p:spPr>
        <p:txBody>
          <a:bodyPr wrap="square" rtlCol="0">
            <a:spAutoFit/>
          </a:bodyPr>
          <a:lstStyle/>
          <a:p>
            <a:pPr algn="ctr"/>
            <a:r>
              <a:rPr lang="en-US" sz="1100" dirty="0">
                <a:latin typeface="Roboto" panose="02000000000000000000" pitchFamily="50" charset="0"/>
                <a:ea typeface="Roboto" panose="02000000000000000000" pitchFamily="50" charset="0"/>
                <a:cs typeface="Roboto" panose="02000000000000000000" pitchFamily="50" charset="0"/>
              </a:rPr>
              <a:t>Your </a:t>
            </a:r>
            <a:r>
              <a:rPr lang="en-US" sz="1100" b="1" dirty="0">
                <a:latin typeface="Roboto" panose="02000000000000000000" pitchFamily="50" charset="0"/>
                <a:ea typeface="Roboto" panose="02000000000000000000" pitchFamily="50" charset="0"/>
                <a:cs typeface="Roboto" panose="02000000000000000000" pitchFamily="50" charset="0"/>
              </a:rPr>
              <a:t>main page </a:t>
            </a:r>
            <a:r>
              <a:rPr lang="en-US" sz="1100" dirty="0">
                <a:latin typeface="Roboto" panose="02000000000000000000" pitchFamily="50" charset="0"/>
                <a:ea typeface="Roboto" panose="02000000000000000000" pitchFamily="50" charset="0"/>
                <a:cs typeface="Roboto" panose="02000000000000000000" pitchFamily="50" charset="0"/>
              </a:rPr>
              <a:t>introduces the topical collection with an overview of what the content will empower audiences to learn.</a:t>
            </a:r>
          </a:p>
        </p:txBody>
      </p:sp>
      <p:sp>
        <p:nvSpPr>
          <p:cNvPr id="14" name="TextBox 13">
            <a:extLst>
              <a:ext uri="{FF2B5EF4-FFF2-40B4-BE49-F238E27FC236}">
                <a16:creationId xmlns:a16="http://schemas.microsoft.com/office/drawing/2014/main" id="{F6FE0821-698A-667E-7FBD-FC69DE751251}"/>
              </a:ext>
            </a:extLst>
          </p:cNvPr>
          <p:cNvSpPr txBox="1"/>
          <p:nvPr/>
        </p:nvSpPr>
        <p:spPr>
          <a:xfrm>
            <a:off x="6818247" y="5311626"/>
            <a:ext cx="2166394" cy="769441"/>
          </a:xfrm>
          <a:prstGeom prst="rect">
            <a:avLst/>
          </a:prstGeom>
          <a:noFill/>
        </p:spPr>
        <p:txBody>
          <a:bodyPr wrap="square" rtlCol="0">
            <a:spAutoFit/>
          </a:bodyPr>
          <a:lstStyle/>
          <a:p>
            <a:pPr algn="ctr"/>
            <a:r>
              <a:rPr lang="en-US" sz="1100" b="1" dirty="0">
                <a:latin typeface="Roboto" panose="02000000000000000000" pitchFamily="50" charset="0"/>
                <a:ea typeface="Roboto" panose="02000000000000000000" pitchFamily="50" charset="0"/>
                <a:cs typeface="Roboto" panose="02000000000000000000" pitchFamily="50" charset="0"/>
              </a:rPr>
              <a:t>Collections</a:t>
            </a:r>
            <a:r>
              <a:rPr lang="en-US" sz="1100" dirty="0">
                <a:latin typeface="Roboto" panose="02000000000000000000" pitchFamily="50" charset="0"/>
                <a:ea typeface="Roboto" panose="02000000000000000000" pitchFamily="50" charset="0"/>
                <a:cs typeface="Roboto" panose="02000000000000000000" pitchFamily="50" charset="0"/>
              </a:rPr>
              <a:t> feature sponsored content that follows a logical sequence, guiding users down a content journey.</a:t>
            </a:r>
          </a:p>
        </p:txBody>
      </p:sp>
      <p:sp>
        <p:nvSpPr>
          <p:cNvPr id="15" name="TextBox 14">
            <a:extLst>
              <a:ext uri="{FF2B5EF4-FFF2-40B4-BE49-F238E27FC236}">
                <a16:creationId xmlns:a16="http://schemas.microsoft.com/office/drawing/2014/main" id="{E71D5F2A-EC4A-0025-862B-393D4C94E090}"/>
              </a:ext>
            </a:extLst>
          </p:cNvPr>
          <p:cNvSpPr txBox="1"/>
          <p:nvPr/>
        </p:nvSpPr>
        <p:spPr>
          <a:xfrm>
            <a:off x="9301840" y="5313571"/>
            <a:ext cx="2240146" cy="769441"/>
          </a:xfrm>
          <a:prstGeom prst="rect">
            <a:avLst/>
          </a:prstGeom>
          <a:noFill/>
        </p:spPr>
        <p:txBody>
          <a:bodyPr wrap="square" rtlCol="0">
            <a:spAutoFit/>
          </a:bodyPr>
          <a:lstStyle/>
          <a:p>
            <a:pPr algn="ctr"/>
            <a:r>
              <a:rPr lang="en-US" sz="1100" dirty="0">
                <a:latin typeface="Roboto" panose="02000000000000000000" pitchFamily="50" charset="0"/>
                <a:ea typeface="Roboto" panose="02000000000000000000" pitchFamily="50" charset="0"/>
                <a:cs typeface="Roboto" panose="02000000000000000000" pitchFamily="50" charset="0"/>
              </a:rPr>
              <a:t>Individual </a:t>
            </a:r>
            <a:r>
              <a:rPr lang="en-US" sz="1100" b="1" dirty="0">
                <a:latin typeface="Roboto" panose="02000000000000000000" pitchFamily="50" charset="0"/>
                <a:ea typeface="Roboto" panose="02000000000000000000" pitchFamily="50" charset="0"/>
                <a:cs typeface="Roboto" panose="02000000000000000000" pitchFamily="50" charset="0"/>
              </a:rPr>
              <a:t>content pages </a:t>
            </a:r>
            <a:r>
              <a:rPr lang="en-US" sz="1100" dirty="0">
                <a:latin typeface="Roboto" panose="02000000000000000000" pitchFamily="50" charset="0"/>
                <a:ea typeface="Roboto" panose="02000000000000000000" pitchFamily="50" charset="0"/>
                <a:cs typeface="Roboto" panose="02000000000000000000" pitchFamily="50" charset="0"/>
              </a:rPr>
              <a:t>track user engagement and promote additional content to drive multi-asset engagement.</a:t>
            </a:r>
          </a:p>
        </p:txBody>
      </p:sp>
      <p:pic>
        <p:nvPicPr>
          <p:cNvPr id="5" name="Picture 4" descr="A screenshot of a computer&#10;&#10;Description automatically generated">
            <a:extLst>
              <a:ext uri="{FF2B5EF4-FFF2-40B4-BE49-F238E27FC236}">
                <a16:creationId xmlns:a16="http://schemas.microsoft.com/office/drawing/2014/main" id="{DEC1725B-0513-FF2D-05ED-FDFE910DEBCF}"/>
              </a:ext>
            </a:extLst>
          </p:cNvPr>
          <p:cNvPicPr>
            <a:picLocks noChangeAspect="1"/>
          </p:cNvPicPr>
          <p:nvPr/>
        </p:nvPicPr>
        <p:blipFill>
          <a:blip r:embed="rId4"/>
          <a:stretch>
            <a:fillRect/>
          </a:stretch>
        </p:blipFill>
        <p:spPr>
          <a:xfrm>
            <a:off x="4303647" y="1630447"/>
            <a:ext cx="2056665" cy="3433473"/>
          </a:xfrm>
          <a:prstGeom prst="roundRect">
            <a:avLst/>
          </a:prstGeom>
          <a:effectLst>
            <a:outerShdw blurRad="50800" dist="38100" dir="8100000" algn="tr" rotWithShape="0">
              <a:prstClr val="black">
                <a:alpha val="40000"/>
              </a:prstClr>
            </a:outerShdw>
          </a:effectLst>
        </p:spPr>
      </p:pic>
      <p:pic>
        <p:nvPicPr>
          <p:cNvPr id="17" name="Picture 16" descr="A screenshot of a website&#10;&#10;Description automatically generated">
            <a:extLst>
              <a:ext uri="{FF2B5EF4-FFF2-40B4-BE49-F238E27FC236}">
                <a16:creationId xmlns:a16="http://schemas.microsoft.com/office/drawing/2014/main" id="{1C4DA1DB-42D0-4BB6-C0A4-4ABC286928DE}"/>
              </a:ext>
            </a:extLst>
          </p:cNvPr>
          <p:cNvPicPr>
            <a:picLocks noChangeAspect="1"/>
          </p:cNvPicPr>
          <p:nvPr/>
        </p:nvPicPr>
        <p:blipFill>
          <a:blip r:embed="rId5"/>
          <a:stretch>
            <a:fillRect/>
          </a:stretch>
        </p:blipFill>
        <p:spPr>
          <a:xfrm>
            <a:off x="6836515" y="1630295"/>
            <a:ext cx="2064575" cy="3315142"/>
          </a:xfrm>
          <a:prstGeom prst="roundRect">
            <a:avLst/>
          </a:prstGeom>
          <a:effectLst>
            <a:outerShdw blurRad="50800" dist="38100" dir="8100000" algn="tr" rotWithShape="0">
              <a:prstClr val="black">
                <a:alpha val="40000"/>
              </a:prstClr>
            </a:outerShdw>
          </a:effectLst>
        </p:spPr>
      </p:pic>
      <p:pic>
        <p:nvPicPr>
          <p:cNvPr id="23" name="Picture 22" descr="A close-up of a graph&#10;&#10;Description automatically generated">
            <a:extLst>
              <a:ext uri="{FF2B5EF4-FFF2-40B4-BE49-F238E27FC236}">
                <a16:creationId xmlns:a16="http://schemas.microsoft.com/office/drawing/2014/main" id="{63141EDA-256E-424D-9F0D-247CBD6F6CC8}"/>
              </a:ext>
            </a:extLst>
          </p:cNvPr>
          <p:cNvPicPr>
            <a:picLocks noChangeAspect="1"/>
          </p:cNvPicPr>
          <p:nvPr/>
        </p:nvPicPr>
        <p:blipFill>
          <a:blip r:embed="rId6"/>
          <a:srcRect b="36094"/>
          <a:stretch/>
        </p:blipFill>
        <p:spPr>
          <a:xfrm>
            <a:off x="10075988" y="2419350"/>
            <a:ext cx="1444897" cy="2792737"/>
          </a:xfrm>
          <a:prstGeom prst="roundRect">
            <a:avLst/>
          </a:prstGeom>
          <a:effectLst>
            <a:outerShdw blurRad="50800" dist="38100" dir="8100000" algn="tr" rotWithShape="0">
              <a:prstClr val="black">
                <a:alpha val="40000"/>
              </a:prstClr>
            </a:outerShdw>
          </a:effectLst>
        </p:spPr>
      </p:pic>
      <p:sp>
        <p:nvSpPr>
          <p:cNvPr id="12" name="Rectangle: Rounded Corners 13">
            <a:extLst>
              <a:ext uri="{FF2B5EF4-FFF2-40B4-BE49-F238E27FC236}">
                <a16:creationId xmlns:a16="http://schemas.microsoft.com/office/drawing/2014/main" id="{E0C3A978-6E0E-4D2D-1209-1D97CFCDE45B}"/>
              </a:ext>
            </a:extLst>
          </p:cNvPr>
          <p:cNvSpPr/>
          <p:nvPr/>
        </p:nvSpPr>
        <p:spPr>
          <a:xfrm>
            <a:off x="4303647" y="1164336"/>
            <a:ext cx="2056665" cy="2318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spc="200" dirty="0">
                <a:solidFill>
                  <a:schemeClr val="tx1"/>
                </a:solidFill>
                <a:latin typeface="FUTURA MEDIUM" panose="020B0602020204020303" pitchFamily="34" charset="-79"/>
                <a:ea typeface="Roboto" panose="02000000000000000000" pitchFamily="50" charset="0"/>
                <a:cs typeface="FUTURA MEDIUM" panose="020B0602020204020303" pitchFamily="34" charset="-79"/>
              </a:rPr>
              <a:t>MAIN PAGE</a:t>
            </a:r>
          </a:p>
        </p:txBody>
      </p:sp>
      <p:sp>
        <p:nvSpPr>
          <p:cNvPr id="16" name="Rectangle: Rounded Corners 13">
            <a:extLst>
              <a:ext uri="{FF2B5EF4-FFF2-40B4-BE49-F238E27FC236}">
                <a16:creationId xmlns:a16="http://schemas.microsoft.com/office/drawing/2014/main" id="{30AF6776-E264-2C36-9039-1140B153F60E}"/>
              </a:ext>
            </a:extLst>
          </p:cNvPr>
          <p:cNvSpPr/>
          <p:nvPr/>
        </p:nvSpPr>
        <p:spPr>
          <a:xfrm>
            <a:off x="6818247" y="1164336"/>
            <a:ext cx="2056665" cy="2318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spc="200" dirty="0">
                <a:solidFill>
                  <a:schemeClr val="tx1"/>
                </a:solidFill>
                <a:latin typeface="FUTURA MEDIUM" panose="020B0602020204020303" pitchFamily="34" charset="-79"/>
                <a:ea typeface="Roboto" panose="02000000000000000000" pitchFamily="50" charset="0"/>
                <a:cs typeface="FUTURA MEDIUM" panose="020B0602020204020303" pitchFamily="34" charset="-79"/>
              </a:rPr>
              <a:t>COLLECTIONS</a:t>
            </a:r>
          </a:p>
        </p:txBody>
      </p:sp>
      <p:sp>
        <p:nvSpPr>
          <p:cNvPr id="18" name="Rectangle: Rounded Corners 13">
            <a:extLst>
              <a:ext uri="{FF2B5EF4-FFF2-40B4-BE49-F238E27FC236}">
                <a16:creationId xmlns:a16="http://schemas.microsoft.com/office/drawing/2014/main" id="{7526EB54-3297-4EF2-C10F-4FC3C85ECBBB}"/>
              </a:ext>
            </a:extLst>
          </p:cNvPr>
          <p:cNvSpPr/>
          <p:nvPr/>
        </p:nvSpPr>
        <p:spPr>
          <a:xfrm>
            <a:off x="9416667" y="1164336"/>
            <a:ext cx="2056665" cy="2318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spc="200" dirty="0">
                <a:solidFill>
                  <a:schemeClr val="tx1"/>
                </a:solidFill>
                <a:latin typeface="FUTURA MEDIUM" panose="020B0602020204020303" pitchFamily="34" charset="-79"/>
                <a:ea typeface="Roboto" panose="02000000000000000000" pitchFamily="50" charset="0"/>
                <a:cs typeface="FUTURA MEDIUM" panose="020B0602020204020303" pitchFamily="34" charset="-79"/>
              </a:rPr>
              <a:t>CONTENT PAGES</a:t>
            </a:r>
          </a:p>
        </p:txBody>
      </p:sp>
      <p:pic>
        <p:nvPicPr>
          <p:cNvPr id="19" name="Picture 18">
            <a:extLst>
              <a:ext uri="{FF2B5EF4-FFF2-40B4-BE49-F238E27FC236}">
                <a16:creationId xmlns:a16="http://schemas.microsoft.com/office/drawing/2014/main" id="{D4314F23-16FE-6F97-093F-073975FA984E}"/>
              </a:ext>
            </a:extLst>
          </p:cNvPr>
          <p:cNvPicPr>
            <a:picLocks noChangeAspect="1"/>
          </p:cNvPicPr>
          <p:nvPr/>
        </p:nvPicPr>
        <p:blipFill>
          <a:blip r:embed="rId7">
            <a:alphaModFix amt="25000"/>
          </a:blip>
          <a:stretch>
            <a:fillRect/>
          </a:stretch>
        </p:blipFill>
        <p:spPr>
          <a:xfrm>
            <a:off x="5722976" y="6498463"/>
            <a:ext cx="746049" cy="161112"/>
          </a:xfrm>
          <a:prstGeom prst="rect">
            <a:avLst/>
          </a:prstGeom>
        </p:spPr>
      </p:pic>
    </p:spTree>
    <p:extLst>
      <p:ext uri="{BB962C8B-B14F-4D97-AF65-F5344CB8AC3E}">
        <p14:creationId xmlns:p14="http://schemas.microsoft.com/office/powerpoint/2010/main" val="158495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BB5827-D834-3391-6807-F63A1BFBFC00}"/>
              </a:ext>
            </a:extLst>
          </p:cNvPr>
          <p:cNvSpPr/>
          <p:nvPr/>
        </p:nvSpPr>
        <p:spPr>
          <a:xfrm flipH="1">
            <a:off x="4852415" y="0"/>
            <a:ext cx="733958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3">
            <a:extLst>
              <a:ext uri="{FF2B5EF4-FFF2-40B4-BE49-F238E27FC236}">
                <a16:creationId xmlns:a16="http://schemas.microsoft.com/office/drawing/2014/main" id="{BD2CEAB5-41A9-23A1-31F4-B766B5FF0465}"/>
              </a:ext>
            </a:extLst>
          </p:cNvPr>
          <p:cNvSpPr/>
          <p:nvPr/>
        </p:nvSpPr>
        <p:spPr>
          <a:xfrm>
            <a:off x="8513253" y="1270216"/>
            <a:ext cx="2371473" cy="2318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spc="200" dirty="0">
                <a:solidFill>
                  <a:schemeClr val="tx1"/>
                </a:solidFill>
                <a:latin typeface="FUTURA MEDIUM" panose="020B0602020204020303" pitchFamily="34" charset="-79"/>
                <a:ea typeface="Roboto" panose="02000000000000000000" pitchFamily="50" charset="0"/>
                <a:cs typeface="FUTURA MEDIUM" panose="020B0602020204020303" pitchFamily="34" charset="-79"/>
              </a:rPr>
              <a:t>DEMAND GENERATION</a:t>
            </a:r>
          </a:p>
        </p:txBody>
      </p:sp>
      <p:pic>
        <p:nvPicPr>
          <p:cNvPr id="5" name="Picture 4" descr="A screenshot of a computer&#10;&#10;Description automatically generated">
            <a:extLst>
              <a:ext uri="{FF2B5EF4-FFF2-40B4-BE49-F238E27FC236}">
                <a16:creationId xmlns:a16="http://schemas.microsoft.com/office/drawing/2014/main" id="{16BC4D89-7614-54D5-F347-FEF2ADD5CD1E}"/>
              </a:ext>
            </a:extLst>
          </p:cNvPr>
          <p:cNvPicPr>
            <a:picLocks noChangeAspect="1"/>
          </p:cNvPicPr>
          <p:nvPr/>
        </p:nvPicPr>
        <p:blipFill>
          <a:blip r:embed="rId3"/>
          <a:stretch>
            <a:fillRect/>
          </a:stretch>
        </p:blipFill>
        <p:spPr>
          <a:xfrm>
            <a:off x="5808851" y="2521904"/>
            <a:ext cx="1886705" cy="3298344"/>
          </a:xfrm>
          <a:prstGeom prst="round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8B5B14CD-A4C6-50BC-5D74-4B2BC0A7B4E1}"/>
              </a:ext>
            </a:extLst>
          </p:cNvPr>
          <p:cNvSpPr>
            <a:spLocks noGrp="1"/>
          </p:cNvSpPr>
          <p:nvPr>
            <p:ph type="title"/>
          </p:nvPr>
        </p:nvSpPr>
        <p:spPr>
          <a:xfrm>
            <a:off x="838200" y="979869"/>
            <a:ext cx="3960430" cy="1325563"/>
          </a:xfrm>
        </p:spPr>
        <p:txBody>
          <a:bodyPr>
            <a:normAutofit fontScale="90000"/>
          </a:bodyPr>
          <a:lstStyle/>
          <a:p>
            <a:r>
              <a:rPr lang="en-US" dirty="0"/>
              <a:t>The Insights Hub audience experience</a:t>
            </a:r>
          </a:p>
        </p:txBody>
      </p:sp>
      <p:sp>
        <p:nvSpPr>
          <p:cNvPr id="3" name="Content Placeholder 2">
            <a:extLst>
              <a:ext uri="{FF2B5EF4-FFF2-40B4-BE49-F238E27FC236}">
                <a16:creationId xmlns:a16="http://schemas.microsoft.com/office/drawing/2014/main" id="{6816A779-596C-A583-D7AC-06BA3A69C5CA}"/>
              </a:ext>
            </a:extLst>
          </p:cNvPr>
          <p:cNvSpPr>
            <a:spLocks noGrp="1"/>
          </p:cNvSpPr>
          <p:nvPr>
            <p:ph idx="1"/>
          </p:nvPr>
        </p:nvSpPr>
        <p:spPr>
          <a:xfrm>
            <a:off x="838199" y="3429000"/>
            <a:ext cx="3565747" cy="2877760"/>
          </a:xfrm>
        </p:spPr>
        <p:txBody>
          <a:bodyPr vert="horz" lIns="91440" tIns="45720" rIns="91440" bIns="45720" rtlCol="0" anchor="t">
            <a:noAutofit/>
          </a:bodyPr>
          <a:lstStyle/>
          <a:p>
            <a:pPr marL="0" indent="0">
              <a:lnSpc>
                <a:spcPct val="110000"/>
              </a:lnSpc>
              <a:spcBef>
                <a:spcPts val="0"/>
              </a:spcBef>
              <a:spcAft>
                <a:spcPts val="600"/>
              </a:spcAft>
              <a:buNone/>
            </a:pPr>
            <a:r>
              <a:rPr lang="en-US" sz="1300" b="1" dirty="0">
                <a:latin typeface="Roboto"/>
                <a:ea typeface="Roboto"/>
                <a:cs typeface="Roboto"/>
              </a:rPr>
              <a:t>Contact-level Precision Targeting display: </a:t>
            </a:r>
            <a:r>
              <a:rPr lang="en-US" sz="1300" dirty="0">
                <a:latin typeface="Roboto"/>
                <a:ea typeface="Roboto"/>
                <a:cs typeface="Roboto"/>
              </a:rPr>
              <a:t>Media impressions to drive traffic to related content pieces.</a:t>
            </a:r>
          </a:p>
          <a:p>
            <a:pPr marL="0" indent="0">
              <a:lnSpc>
                <a:spcPct val="110000"/>
              </a:lnSpc>
              <a:spcBef>
                <a:spcPts val="0"/>
              </a:spcBef>
              <a:spcAft>
                <a:spcPts val="600"/>
              </a:spcAft>
              <a:buNone/>
            </a:pPr>
            <a:r>
              <a:rPr lang="en-US" sz="1300" b="1" dirty="0">
                <a:latin typeface="Roboto"/>
                <a:ea typeface="Roboto"/>
                <a:cs typeface="Roboto"/>
              </a:rPr>
              <a:t>Subscriber-based editorial sponsorships: </a:t>
            </a:r>
            <a:r>
              <a:rPr lang="en-US" sz="1300" dirty="0">
                <a:latin typeface="Roboto"/>
                <a:ea typeface="Roboto"/>
                <a:cs typeface="Roboto"/>
              </a:rPr>
              <a:t>Newsletter and browser notifications drives traffic to related content pieces.</a:t>
            </a:r>
          </a:p>
          <a:p>
            <a:pPr marL="0" indent="0">
              <a:lnSpc>
                <a:spcPct val="110000"/>
              </a:lnSpc>
              <a:spcBef>
                <a:spcPts val="0"/>
              </a:spcBef>
              <a:spcAft>
                <a:spcPts val="600"/>
              </a:spcAft>
              <a:buNone/>
            </a:pPr>
            <a:r>
              <a:rPr lang="en-US" sz="1300" b="1" dirty="0">
                <a:latin typeface="Roboto"/>
                <a:ea typeface="Roboto"/>
                <a:cs typeface="Roboto"/>
              </a:rPr>
              <a:t>Contextual and account targeting social: </a:t>
            </a:r>
            <a:r>
              <a:rPr lang="en-US" sz="1300" dirty="0">
                <a:latin typeface="Roboto"/>
                <a:ea typeface="Roboto"/>
                <a:cs typeface="Roboto"/>
              </a:rPr>
              <a:t>Paid and organic social media drives traffic to related content pieces.</a:t>
            </a:r>
          </a:p>
          <a:p>
            <a:pPr marL="0" indent="0">
              <a:lnSpc>
                <a:spcPct val="110000"/>
              </a:lnSpc>
              <a:spcBef>
                <a:spcPts val="0"/>
              </a:spcBef>
              <a:spcAft>
                <a:spcPts val="600"/>
              </a:spcAft>
              <a:buNone/>
            </a:pPr>
            <a:r>
              <a:rPr lang="en-US" sz="1300" b="1" dirty="0">
                <a:latin typeface="Roboto"/>
                <a:ea typeface="Roboto"/>
                <a:cs typeface="Roboto"/>
              </a:rPr>
              <a:t>Remarketing Digital Digest visitors: </a:t>
            </a:r>
            <a:r>
              <a:rPr lang="en-US" sz="1300" dirty="0">
                <a:latin typeface="Roboto"/>
                <a:ea typeface="Roboto"/>
                <a:cs typeface="Roboto"/>
              </a:rPr>
              <a:t>Media advertising nurtures previous site traffic, driving them to further content consumption</a:t>
            </a:r>
          </a:p>
        </p:txBody>
      </p:sp>
      <p:sp>
        <p:nvSpPr>
          <p:cNvPr id="6" name="TextBox 5">
            <a:extLst>
              <a:ext uri="{FF2B5EF4-FFF2-40B4-BE49-F238E27FC236}">
                <a16:creationId xmlns:a16="http://schemas.microsoft.com/office/drawing/2014/main" id="{29D990B5-329F-E843-18B5-6E3D2BD24E67}"/>
              </a:ext>
            </a:extLst>
          </p:cNvPr>
          <p:cNvSpPr txBox="1"/>
          <p:nvPr/>
        </p:nvSpPr>
        <p:spPr>
          <a:xfrm>
            <a:off x="5444615" y="1642652"/>
            <a:ext cx="2884045" cy="738664"/>
          </a:xfrm>
          <a:prstGeom prst="rect">
            <a:avLst/>
          </a:prstGeom>
          <a:noFill/>
        </p:spPr>
        <p:txBody>
          <a:bodyPr wrap="square">
            <a:spAutoFit/>
          </a:bodyPr>
          <a:lstStyle/>
          <a:p>
            <a:pPr marL="0" indent="0">
              <a:buNone/>
            </a:pPr>
            <a:r>
              <a:rPr lang="en-US" sz="1400" dirty="0">
                <a:latin typeface="Roboto" panose="02000000000000000000" pitchFamily="50" charset="0"/>
                <a:ea typeface="Roboto" panose="02000000000000000000" pitchFamily="50" charset="0"/>
                <a:cs typeface="Roboto" panose="02000000000000000000" pitchFamily="50" charset="0"/>
              </a:rPr>
              <a:t>Co-branded thought leadership and contact-level traffic visibility with the Journey Pixel.</a:t>
            </a:r>
          </a:p>
        </p:txBody>
      </p:sp>
      <p:sp>
        <p:nvSpPr>
          <p:cNvPr id="7" name="TextBox 6">
            <a:extLst>
              <a:ext uri="{FF2B5EF4-FFF2-40B4-BE49-F238E27FC236}">
                <a16:creationId xmlns:a16="http://schemas.microsoft.com/office/drawing/2014/main" id="{73B2C0EC-57EC-3535-E8FC-BB8727424713}"/>
              </a:ext>
            </a:extLst>
          </p:cNvPr>
          <p:cNvSpPr txBox="1"/>
          <p:nvPr/>
        </p:nvSpPr>
        <p:spPr>
          <a:xfrm>
            <a:off x="8513253" y="1642651"/>
            <a:ext cx="2968752" cy="738664"/>
          </a:xfrm>
          <a:prstGeom prst="rect">
            <a:avLst/>
          </a:prstGeom>
          <a:noFill/>
        </p:spPr>
        <p:txBody>
          <a:bodyPr wrap="square">
            <a:spAutoFit/>
          </a:bodyPr>
          <a:lstStyle/>
          <a:p>
            <a:pPr marL="0" indent="0">
              <a:buNone/>
            </a:pPr>
            <a:r>
              <a:rPr lang="en-US" sz="1400" dirty="0">
                <a:latin typeface="Roboto" panose="02000000000000000000" pitchFamily="50" charset="0"/>
                <a:ea typeface="Roboto" panose="02000000000000000000" pitchFamily="50" charset="0"/>
                <a:cs typeface="Roboto" panose="02000000000000000000" pitchFamily="50" charset="0"/>
              </a:rPr>
              <a:t>Lead generation via content syndication and </a:t>
            </a:r>
            <a:r>
              <a:rPr lang="en-US" sz="1400" dirty="0" err="1">
                <a:latin typeface="Roboto" panose="02000000000000000000" pitchFamily="50" charset="0"/>
                <a:ea typeface="Roboto" panose="02000000000000000000" pitchFamily="50" charset="0"/>
                <a:cs typeface="Roboto" panose="02000000000000000000" pitchFamily="50" charset="0"/>
              </a:rPr>
              <a:t>Digitalzone</a:t>
            </a:r>
            <a:r>
              <a:rPr lang="en-US" sz="1400" dirty="0">
                <a:latin typeface="Roboto" panose="02000000000000000000" pitchFamily="50" charset="0"/>
                <a:ea typeface="Roboto" panose="02000000000000000000" pitchFamily="50" charset="0"/>
                <a:cs typeface="Roboto" panose="02000000000000000000" pitchFamily="50" charset="0"/>
              </a:rPr>
              <a:t> Journey Reporting.</a:t>
            </a:r>
          </a:p>
        </p:txBody>
      </p:sp>
      <p:sp>
        <p:nvSpPr>
          <p:cNvPr id="8" name="TextBox 7">
            <a:extLst>
              <a:ext uri="{FF2B5EF4-FFF2-40B4-BE49-F238E27FC236}">
                <a16:creationId xmlns:a16="http://schemas.microsoft.com/office/drawing/2014/main" id="{8DD0F2A2-0042-B2CB-24ED-000D6276709A}"/>
              </a:ext>
            </a:extLst>
          </p:cNvPr>
          <p:cNvSpPr txBox="1"/>
          <p:nvPr/>
        </p:nvSpPr>
        <p:spPr>
          <a:xfrm>
            <a:off x="838200" y="2559439"/>
            <a:ext cx="2968752" cy="615553"/>
          </a:xfrm>
          <a:prstGeom prst="rect">
            <a:avLst/>
          </a:prstGeom>
          <a:noFill/>
        </p:spPr>
        <p:txBody>
          <a:bodyPr wrap="square">
            <a:spAutoFit/>
          </a:bodyPr>
          <a:lstStyle/>
          <a:p>
            <a:pPr marL="0" indent="0">
              <a:buNone/>
            </a:pPr>
            <a:r>
              <a:rPr lang="en-US" sz="2000" dirty="0">
                <a:latin typeface="Futura PT Medium" panose="020B0602020204020303" pitchFamily="34" charset="0"/>
              </a:rPr>
              <a:t>Brand awareness</a:t>
            </a:r>
          </a:p>
          <a:p>
            <a:pPr marL="0" indent="0">
              <a:buNone/>
            </a:pPr>
            <a:r>
              <a:rPr lang="en-US" sz="1400" dirty="0">
                <a:latin typeface="Roboto" panose="02000000000000000000" pitchFamily="50" charset="0"/>
                <a:ea typeface="Roboto" panose="02000000000000000000" pitchFamily="50" charset="0"/>
                <a:cs typeface="Roboto" panose="02000000000000000000" pitchFamily="50" charset="0"/>
              </a:rPr>
              <a:t>Multi-channel brand amplification.</a:t>
            </a:r>
          </a:p>
        </p:txBody>
      </p:sp>
      <p:pic>
        <p:nvPicPr>
          <p:cNvPr id="12" name="Picture 11" descr="A close-up of a graph&#10;&#10;Description automatically generated">
            <a:extLst>
              <a:ext uri="{FF2B5EF4-FFF2-40B4-BE49-F238E27FC236}">
                <a16:creationId xmlns:a16="http://schemas.microsoft.com/office/drawing/2014/main" id="{BDA4AB87-6C6F-2089-FCF5-05696C97E3B2}"/>
              </a:ext>
            </a:extLst>
          </p:cNvPr>
          <p:cNvPicPr>
            <a:picLocks noChangeAspect="1"/>
          </p:cNvPicPr>
          <p:nvPr/>
        </p:nvPicPr>
        <p:blipFill>
          <a:blip r:embed="rId4"/>
          <a:srcRect b="36094"/>
          <a:stretch/>
        </p:blipFill>
        <p:spPr>
          <a:xfrm>
            <a:off x="8634974" y="2521903"/>
            <a:ext cx="1658620" cy="3205826"/>
          </a:xfrm>
          <a:prstGeom prst="round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1B12A117-05FB-81CE-8FBB-F426DAD10786}"/>
              </a:ext>
            </a:extLst>
          </p:cNvPr>
          <p:cNvPicPr>
            <a:picLocks noChangeAspect="1"/>
          </p:cNvPicPr>
          <p:nvPr/>
        </p:nvPicPr>
        <p:blipFill>
          <a:blip r:embed="rId5"/>
          <a:srcRect l="-3209" t="-4490" r="-4915" b="-3634"/>
          <a:stretch>
            <a:fillRect/>
          </a:stretch>
        </p:blipFill>
        <p:spPr>
          <a:xfrm>
            <a:off x="9766084" y="3547003"/>
            <a:ext cx="1793557" cy="2472934"/>
          </a:xfrm>
          <a:prstGeom prst="roundRect">
            <a:avLst/>
          </a:prstGeom>
          <a:solidFill>
            <a:srgbClr val="E8E8E8"/>
          </a:solidFill>
          <a:effectLst>
            <a:outerShdw blurRad="50800" dist="38100" dir="8100000" algn="tr" rotWithShape="0">
              <a:prstClr val="black">
                <a:alpha val="40000"/>
              </a:prstClr>
            </a:outerShdw>
          </a:effectLst>
        </p:spPr>
      </p:pic>
      <p:sp>
        <p:nvSpPr>
          <p:cNvPr id="15" name="Rectangle: Rounded Corners 13">
            <a:extLst>
              <a:ext uri="{FF2B5EF4-FFF2-40B4-BE49-F238E27FC236}">
                <a16:creationId xmlns:a16="http://schemas.microsoft.com/office/drawing/2014/main" id="{C53484BD-F18A-A2A6-3EE3-F4DBBA000DF3}"/>
              </a:ext>
            </a:extLst>
          </p:cNvPr>
          <p:cNvSpPr/>
          <p:nvPr/>
        </p:nvSpPr>
        <p:spPr>
          <a:xfrm>
            <a:off x="5508623" y="1270217"/>
            <a:ext cx="2371473" cy="2318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spc="200" dirty="0">
                <a:solidFill>
                  <a:schemeClr val="tx1"/>
                </a:solidFill>
                <a:latin typeface="FUTURA MEDIUM" panose="020B0602020204020303" pitchFamily="34" charset="-79"/>
                <a:ea typeface="Roboto" panose="02000000000000000000" pitchFamily="50" charset="0"/>
                <a:cs typeface="FUTURA MEDIUM" panose="020B0602020204020303" pitchFamily="34" charset="-79"/>
              </a:rPr>
              <a:t>ENGAGEMENT</a:t>
            </a:r>
          </a:p>
        </p:txBody>
      </p:sp>
      <p:sp>
        <p:nvSpPr>
          <p:cNvPr id="16" name="Arrow: Right 3">
            <a:extLst>
              <a:ext uri="{FF2B5EF4-FFF2-40B4-BE49-F238E27FC236}">
                <a16:creationId xmlns:a16="http://schemas.microsoft.com/office/drawing/2014/main" id="{9FC18863-B57B-AF46-0EB4-FC4112CC9D07}"/>
              </a:ext>
            </a:extLst>
          </p:cNvPr>
          <p:cNvSpPr/>
          <p:nvPr/>
        </p:nvSpPr>
        <p:spPr>
          <a:xfrm>
            <a:off x="4852778" y="3547003"/>
            <a:ext cx="491831" cy="33855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3">
            <a:extLst>
              <a:ext uri="{FF2B5EF4-FFF2-40B4-BE49-F238E27FC236}">
                <a16:creationId xmlns:a16="http://schemas.microsoft.com/office/drawing/2014/main" id="{1ACB2483-0422-3C86-AFDE-320FABB2FC83}"/>
              </a:ext>
            </a:extLst>
          </p:cNvPr>
          <p:cNvSpPr/>
          <p:nvPr/>
        </p:nvSpPr>
        <p:spPr>
          <a:xfrm>
            <a:off x="7694675" y="3547003"/>
            <a:ext cx="491831" cy="33855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3C08D61-1A90-70AC-8FCE-9665A87F36D4}"/>
              </a:ext>
            </a:extLst>
          </p:cNvPr>
          <p:cNvPicPr>
            <a:picLocks noChangeAspect="1"/>
          </p:cNvPicPr>
          <p:nvPr/>
        </p:nvPicPr>
        <p:blipFill>
          <a:blip r:embed="rId6">
            <a:alphaModFix amt="25000"/>
          </a:blip>
          <a:stretch>
            <a:fillRect/>
          </a:stretch>
        </p:blipFill>
        <p:spPr>
          <a:xfrm>
            <a:off x="5722976" y="6498463"/>
            <a:ext cx="746049" cy="161112"/>
          </a:xfrm>
          <a:prstGeom prst="rect">
            <a:avLst/>
          </a:prstGeom>
        </p:spPr>
      </p:pic>
    </p:spTree>
    <p:extLst>
      <p:ext uri="{BB962C8B-B14F-4D97-AF65-F5344CB8AC3E}">
        <p14:creationId xmlns:p14="http://schemas.microsoft.com/office/powerpoint/2010/main" val="3217252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8A3D-D101-06BB-EF62-E5C9CF37ED71}"/>
            </a:ext>
          </a:extLst>
        </p:cNvPr>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E07640BA-7968-668A-733F-08ED2B539BBB}"/>
              </a:ext>
            </a:extLst>
          </p:cNvPr>
          <p:cNvCxnSpPr>
            <a:stCxn id="25" idx="2"/>
            <a:endCxn id="21" idx="2"/>
          </p:cNvCxnSpPr>
          <p:nvPr/>
        </p:nvCxnSpPr>
        <p:spPr>
          <a:xfrm>
            <a:off x="4142163" y="2943353"/>
            <a:ext cx="4849" cy="3160885"/>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868DF7-5274-FFEA-6A05-0BD191E5BD38}"/>
              </a:ext>
            </a:extLst>
          </p:cNvPr>
          <p:cNvSpPr>
            <a:spLocks noGrp="1"/>
          </p:cNvSpPr>
          <p:nvPr>
            <p:ph type="title"/>
          </p:nvPr>
        </p:nvSpPr>
        <p:spPr>
          <a:xfrm>
            <a:off x="838200" y="543904"/>
            <a:ext cx="10515600" cy="921230"/>
          </a:xfrm>
        </p:spPr>
        <p:txBody>
          <a:bodyPr/>
          <a:lstStyle/>
          <a:p>
            <a:r>
              <a:rPr lang="en-US"/>
              <a:t>Unmatched contact-level visibility</a:t>
            </a:r>
          </a:p>
        </p:txBody>
      </p:sp>
      <p:sp>
        <p:nvSpPr>
          <p:cNvPr id="3" name="Content Placeholder 2">
            <a:extLst>
              <a:ext uri="{FF2B5EF4-FFF2-40B4-BE49-F238E27FC236}">
                <a16:creationId xmlns:a16="http://schemas.microsoft.com/office/drawing/2014/main" id="{18EA6180-1951-A78D-1639-C436C4EA8E7D}"/>
              </a:ext>
            </a:extLst>
          </p:cNvPr>
          <p:cNvSpPr>
            <a:spLocks noGrp="1"/>
          </p:cNvSpPr>
          <p:nvPr>
            <p:ph idx="1"/>
          </p:nvPr>
        </p:nvSpPr>
        <p:spPr>
          <a:xfrm>
            <a:off x="838201" y="1484569"/>
            <a:ext cx="10515597" cy="848640"/>
          </a:xfrm>
        </p:spPr>
        <p:txBody>
          <a:bodyPr vert="horz" lIns="91440" tIns="45720" rIns="91440" bIns="45720" rtlCol="0" anchor="t">
            <a:normAutofit/>
          </a:bodyPr>
          <a:lstStyle/>
          <a:p>
            <a:pPr marL="0" indent="0">
              <a:lnSpc>
                <a:spcPct val="100000"/>
              </a:lnSpc>
              <a:buNone/>
            </a:pPr>
            <a:r>
              <a:rPr lang="en-US">
                <a:latin typeface="Roboto"/>
                <a:ea typeface="Roboto"/>
                <a:cs typeface="Roboto"/>
              </a:rPr>
              <a:t>Insight Hub </a:t>
            </a:r>
            <a:r>
              <a:rPr lang="en-US" sz="1400">
                <a:latin typeface="Roboto"/>
                <a:ea typeface="Roboto"/>
                <a:cs typeface="Roboto"/>
              </a:rPr>
              <a:t>gives you</a:t>
            </a:r>
            <a:r>
              <a:rPr lang="en-US">
                <a:latin typeface="Roboto"/>
                <a:ea typeface="Roboto"/>
                <a:cs typeface="Roboto"/>
              </a:rPr>
              <a:t> </a:t>
            </a:r>
            <a:r>
              <a:rPr lang="en-US" sz="1400">
                <a:latin typeface="Roboto"/>
                <a:ea typeface="Roboto"/>
                <a:cs typeface="Roboto"/>
              </a:rPr>
              <a:t>access to</a:t>
            </a:r>
            <a:r>
              <a:rPr lang="en-US" sz="1400" b="1">
                <a:latin typeface="Roboto"/>
                <a:ea typeface="Roboto"/>
                <a:cs typeface="Roboto"/>
              </a:rPr>
              <a:t> contact-level insights</a:t>
            </a:r>
            <a:r>
              <a:rPr lang="en-US" sz="1400">
                <a:latin typeface="Roboto"/>
                <a:ea typeface="Roboto"/>
                <a:cs typeface="Roboto"/>
              </a:rPr>
              <a:t> that drive real engagement, not just impressions. With AI-verified targeting across global B2B </a:t>
            </a:r>
            <a:r>
              <a:rPr lang="en-US">
                <a:latin typeface="Roboto"/>
                <a:ea typeface="Roboto"/>
                <a:cs typeface="Roboto"/>
              </a:rPr>
              <a:t>subscribers</a:t>
            </a:r>
            <a:r>
              <a:rPr lang="en-US" sz="1400">
                <a:latin typeface="Roboto"/>
                <a:ea typeface="Roboto"/>
                <a:cs typeface="Roboto"/>
              </a:rPr>
              <a:t>, plus visibility into every content touchpoint, campaign activity, and site </a:t>
            </a:r>
            <a:r>
              <a:rPr lang="en-US">
                <a:latin typeface="Roboto"/>
                <a:ea typeface="Roboto"/>
                <a:cs typeface="Roboto"/>
              </a:rPr>
              <a:t>visit</a:t>
            </a:r>
            <a:r>
              <a:rPr lang="en-US" sz="1400">
                <a:latin typeface="Roboto"/>
                <a:ea typeface="Roboto"/>
                <a:cs typeface="Roboto"/>
              </a:rPr>
              <a:t>.</a:t>
            </a:r>
          </a:p>
        </p:txBody>
      </p:sp>
      <p:sp>
        <p:nvSpPr>
          <p:cNvPr id="7" name="TextBox 6">
            <a:extLst>
              <a:ext uri="{FF2B5EF4-FFF2-40B4-BE49-F238E27FC236}">
                <a16:creationId xmlns:a16="http://schemas.microsoft.com/office/drawing/2014/main" id="{2FB94D04-B2F8-9866-AFB1-974AA7B9DC4A}"/>
              </a:ext>
            </a:extLst>
          </p:cNvPr>
          <p:cNvSpPr txBox="1"/>
          <p:nvPr/>
        </p:nvSpPr>
        <p:spPr>
          <a:xfrm>
            <a:off x="8247215" y="2362533"/>
            <a:ext cx="2844158" cy="1384995"/>
          </a:xfrm>
          <a:prstGeom prst="rect">
            <a:avLst/>
          </a:prstGeom>
          <a:noFill/>
        </p:spPr>
        <p:txBody>
          <a:bodyPr wrap="square">
            <a:spAutoFit/>
          </a:bodyPr>
          <a:lstStyle/>
          <a:p>
            <a:r>
              <a:rPr lang="en-US" sz="6000" kern="100">
                <a:solidFill>
                  <a:schemeClr val="accent1"/>
                </a:solidFill>
                <a:effectLst/>
                <a:latin typeface="Futura PT Medium" panose="020B0602020204020303" pitchFamily="34" charset="0"/>
                <a:ea typeface="Roboto" panose="02000000000000000000" pitchFamily="50" charset="0"/>
                <a:cs typeface="Roboto" panose="02000000000000000000" pitchFamily="50" charset="0"/>
              </a:rPr>
              <a:t>40%+</a:t>
            </a:r>
          </a:p>
          <a:p>
            <a:r>
              <a:rPr lang="en-US" sz="1200" kern="100">
                <a:effectLst/>
                <a:latin typeface="Roboto" panose="02000000000000000000" pitchFamily="50" charset="0"/>
                <a:ea typeface="Roboto" panose="02000000000000000000" pitchFamily="50" charset="0"/>
                <a:cs typeface="Roboto" panose="02000000000000000000" pitchFamily="50" charset="0"/>
              </a:rPr>
              <a:t>Identity resolution rate across </a:t>
            </a:r>
            <a:r>
              <a:rPr lang="en-US" sz="1200" kern="100">
                <a:latin typeface="Roboto" panose="02000000000000000000" pitchFamily="50" charset="0"/>
                <a:ea typeface="Roboto" panose="02000000000000000000" pitchFamily="50" charset="0"/>
                <a:cs typeface="Roboto" panose="02000000000000000000" pitchFamily="50" charset="0"/>
              </a:rPr>
              <a:t>pageviews and Display engagement</a:t>
            </a:r>
            <a:endParaRPr lang="en-US" sz="1200" kern="100">
              <a:effectLst/>
              <a:latin typeface="Roboto" panose="02000000000000000000" pitchFamily="50" charset="0"/>
              <a:ea typeface="Roboto" panose="02000000000000000000" pitchFamily="50" charset="0"/>
              <a:cs typeface="Roboto" panose="02000000000000000000" pitchFamily="50" charset="0"/>
            </a:endParaRPr>
          </a:p>
        </p:txBody>
      </p:sp>
      <p:sp>
        <p:nvSpPr>
          <p:cNvPr id="8" name="TextBox 7">
            <a:extLst>
              <a:ext uri="{FF2B5EF4-FFF2-40B4-BE49-F238E27FC236}">
                <a16:creationId xmlns:a16="http://schemas.microsoft.com/office/drawing/2014/main" id="{F584028F-8EBD-81F1-5FD0-07FF0B0ED7E3}"/>
              </a:ext>
            </a:extLst>
          </p:cNvPr>
          <p:cNvSpPr txBox="1"/>
          <p:nvPr/>
        </p:nvSpPr>
        <p:spPr>
          <a:xfrm>
            <a:off x="8247215" y="3781542"/>
            <a:ext cx="2844159" cy="1569660"/>
          </a:xfrm>
          <a:prstGeom prst="rect">
            <a:avLst/>
          </a:prstGeom>
          <a:noFill/>
        </p:spPr>
        <p:txBody>
          <a:bodyPr wrap="square">
            <a:spAutoFit/>
          </a:bodyPr>
          <a:lstStyle/>
          <a:p>
            <a:r>
              <a:rPr lang="en-US" sz="6000" kern="100">
                <a:solidFill>
                  <a:schemeClr val="accent1"/>
                </a:solidFill>
                <a:effectLst/>
                <a:latin typeface="Futura PT Medium" panose="020B0602020204020303" pitchFamily="34" charset="0"/>
                <a:ea typeface="Roboto" panose="02000000000000000000" pitchFamily="50" charset="0"/>
                <a:cs typeface="Roboto" panose="02000000000000000000" pitchFamily="50" charset="0"/>
              </a:rPr>
              <a:t>6x</a:t>
            </a:r>
          </a:p>
          <a:p>
            <a:r>
              <a:rPr lang="en-US" sz="1200" kern="100">
                <a:effectLst/>
                <a:latin typeface="Roboto" panose="02000000000000000000" pitchFamily="50" charset="0"/>
                <a:ea typeface="Roboto" panose="02000000000000000000" pitchFamily="50" charset="0"/>
                <a:cs typeface="Roboto" panose="02000000000000000000" pitchFamily="50" charset="0"/>
              </a:rPr>
              <a:t>More engagement across digital touchpoints with Contact-Level Precision Targeting</a:t>
            </a:r>
          </a:p>
        </p:txBody>
      </p:sp>
      <p:cxnSp>
        <p:nvCxnSpPr>
          <p:cNvPr id="10" name="Straight Connector 9">
            <a:extLst>
              <a:ext uri="{FF2B5EF4-FFF2-40B4-BE49-F238E27FC236}">
                <a16:creationId xmlns:a16="http://schemas.microsoft.com/office/drawing/2014/main" id="{61BFF431-0D1D-4141-C3CF-DE90703BA28B}"/>
              </a:ext>
            </a:extLst>
          </p:cNvPr>
          <p:cNvCxnSpPr/>
          <p:nvPr/>
        </p:nvCxnSpPr>
        <p:spPr>
          <a:xfrm>
            <a:off x="7858346" y="2412518"/>
            <a:ext cx="0" cy="3815162"/>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D771B9A2-33CF-4C4A-DDC9-C2B367155B83}"/>
              </a:ext>
            </a:extLst>
          </p:cNvPr>
          <p:cNvSpPr/>
          <p:nvPr/>
        </p:nvSpPr>
        <p:spPr>
          <a:xfrm>
            <a:off x="3384431" y="4673817"/>
            <a:ext cx="1530896" cy="292211"/>
          </a:xfrm>
          <a:prstGeom prst="round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Name</a:t>
            </a:r>
          </a:p>
        </p:txBody>
      </p:sp>
      <p:sp>
        <p:nvSpPr>
          <p:cNvPr id="19" name="Rectangle: Rounded Corners 18">
            <a:extLst>
              <a:ext uri="{FF2B5EF4-FFF2-40B4-BE49-F238E27FC236}">
                <a16:creationId xmlns:a16="http://schemas.microsoft.com/office/drawing/2014/main" id="{883FC1A6-0972-44A2-85A0-DD7E6FB6F571}"/>
              </a:ext>
            </a:extLst>
          </p:cNvPr>
          <p:cNvSpPr/>
          <p:nvPr/>
        </p:nvSpPr>
        <p:spPr>
          <a:xfrm>
            <a:off x="3384430" y="5049605"/>
            <a:ext cx="1530898" cy="292211"/>
          </a:xfrm>
          <a:prstGeom prst="round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Company</a:t>
            </a:r>
          </a:p>
        </p:txBody>
      </p:sp>
      <p:sp>
        <p:nvSpPr>
          <p:cNvPr id="20" name="Rectangle: Rounded Corners 19">
            <a:extLst>
              <a:ext uri="{FF2B5EF4-FFF2-40B4-BE49-F238E27FC236}">
                <a16:creationId xmlns:a16="http://schemas.microsoft.com/office/drawing/2014/main" id="{25E52B80-0DBC-147C-D623-3DA56029BFE6}"/>
              </a:ext>
            </a:extLst>
          </p:cNvPr>
          <p:cNvSpPr/>
          <p:nvPr/>
        </p:nvSpPr>
        <p:spPr>
          <a:xfrm>
            <a:off x="3378696" y="5439214"/>
            <a:ext cx="1536632" cy="301722"/>
          </a:xfrm>
          <a:prstGeom prst="round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Job Title</a:t>
            </a:r>
          </a:p>
        </p:txBody>
      </p:sp>
      <p:sp>
        <p:nvSpPr>
          <p:cNvPr id="21" name="Rectangle: Rounded Corners 20">
            <a:extLst>
              <a:ext uri="{FF2B5EF4-FFF2-40B4-BE49-F238E27FC236}">
                <a16:creationId xmlns:a16="http://schemas.microsoft.com/office/drawing/2014/main" id="{4A8370AA-A03C-96B0-F212-0556E85402D4}"/>
              </a:ext>
            </a:extLst>
          </p:cNvPr>
          <p:cNvSpPr/>
          <p:nvPr/>
        </p:nvSpPr>
        <p:spPr>
          <a:xfrm>
            <a:off x="3378695" y="5828823"/>
            <a:ext cx="1536633" cy="275415"/>
          </a:xfrm>
          <a:prstGeom prst="round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Email</a:t>
            </a:r>
          </a:p>
        </p:txBody>
      </p:sp>
      <p:sp>
        <p:nvSpPr>
          <p:cNvPr id="25" name="Rectangle: Rounded Corners 24">
            <a:extLst>
              <a:ext uri="{FF2B5EF4-FFF2-40B4-BE49-F238E27FC236}">
                <a16:creationId xmlns:a16="http://schemas.microsoft.com/office/drawing/2014/main" id="{44DA78B5-9834-EFCD-8E6E-D6E1AB089CC4}"/>
              </a:ext>
            </a:extLst>
          </p:cNvPr>
          <p:cNvSpPr/>
          <p:nvPr/>
        </p:nvSpPr>
        <p:spPr>
          <a:xfrm>
            <a:off x="3252453" y="2628609"/>
            <a:ext cx="1779420" cy="31474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6">
                    <a:lumMod val="25000"/>
                  </a:schemeClr>
                </a:solidFill>
                <a:latin typeface="Roboto" panose="02000000000000000000" pitchFamily="50" charset="0"/>
                <a:ea typeface="Roboto" panose="02000000000000000000" pitchFamily="50" charset="0"/>
                <a:cs typeface="Roboto" panose="02000000000000000000" pitchFamily="50" charset="0"/>
              </a:rPr>
              <a:t>Engagement Score</a:t>
            </a:r>
          </a:p>
        </p:txBody>
      </p:sp>
      <p:grpSp>
        <p:nvGrpSpPr>
          <p:cNvPr id="201" name="Group 200">
            <a:extLst>
              <a:ext uri="{FF2B5EF4-FFF2-40B4-BE49-F238E27FC236}">
                <a16:creationId xmlns:a16="http://schemas.microsoft.com/office/drawing/2014/main" id="{95C4A335-BD9F-8C00-3375-0B31EA03DE57}"/>
              </a:ext>
            </a:extLst>
          </p:cNvPr>
          <p:cNvGrpSpPr/>
          <p:nvPr/>
        </p:nvGrpSpPr>
        <p:grpSpPr>
          <a:xfrm>
            <a:off x="975027" y="2561339"/>
            <a:ext cx="6443344" cy="3530732"/>
            <a:chOff x="1415251" y="2415015"/>
            <a:chExt cx="6443344" cy="3530732"/>
          </a:xfrm>
        </p:grpSpPr>
        <p:sp>
          <p:nvSpPr>
            <p:cNvPr id="22" name="Rectangle: Rounded Corners 21">
              <a:extLst>
                <a:ext uri="{FF2B5EF4-FFF2-40B4-BE49-F238E27FC236}">
                  <a16:creationId xmlns:a16="http://schemas.microsoft.com/office/drawing/2014/main" id="{6B60F224-F083-F3B7-63E0-DD09D442D2FB}"/>
                </a:ext>
              </a:extLst>
            </p:cNvPr>
            <p:cNvSpPr/>
            <p:nvPr/>
          </p:nvSpPr>
          <p:spPr>
            <a:xfrm>
              <a:off x="1655243" y="2769108"/>
              <a:ext cx="1195420" cy="32697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Asset engagement</a:t>
              </a:r>
            </a:p>
          </p:txBody>
        </p:sp>
        <p:sp>
          <p:nvSpPr>
            <p:cNvPr id="23" name="Rectangle: Rounded Corners 22">
              <a:extLst>
                <a:ext uri="{FF2B5EF4-FFF2-40B4-BE49-F238E27FC236}">
                  <a16:creationId xmlns:a16="http://schemas.microsoft.com/office/drawing/2014/main" id="{B74E9BFF-887C-1CAF-ACC3-91A712D85833}"/>
                </a:ext>
              </a:extLst>
            </p:cNvPr>
            <p:cNvSpPr/>
            <p:nvPr/>
          </p:nvSpPr>
          <p:spPr>
            <a:xfrm>
              <a:off x="1572748" y="3771045"/>
              <a:ext cx="1277915" cy="27693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Ad impressions</a:t>
              </a:r>
            </a:p>
          </p:txBody>
        </p:sp>
        <p:sp>
          <p:nvSpPr>
            <p:cNvPr id="24" name="Rectangle: Rounded Corners 23">
              <a:extLst>
                <a:ext uri="{FF2B5EF4-FFF2-40B4-BE49-F238E27FC236}">
                  <a16:creationId xmlns:a16="http://schemas.microsoft.com/office/drawing/2014/main" id="{C1098617-7582-9D9F-9133-8897936FCFDD}"/>
                </a:ext>
              </a:extLst>
            </p:cNvPr>
            <p:cNvSpPr/>
            <p:nvPr/>
          </p:nvSpPr>
          <p:spPr>
            <a:xfrm>
              <a:off x="5975519" y="4173775"/>
              <a:ext cx="1072003" cy="27541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Site visits</a:t>
              </a:r>
            </a:p>
          </p:txBody>
        </p:sp>
        <p:sp>
          <p:nvSpPr>
            <p:cNvPr id="26" name="Rectangle: Rounded Corners 25">
              <a:extLst>
                <a:ext uri="{FF2B5EF4-FFF2-40B4-BE49-F238E27FC236}">
                  <a16:creationId xmlns:a16="http://schemas.microsoft.com/office/drawing/2014/main" id="{F9D774B8-757A-4503-4834-75B621D0046E}"/>
                </a:ext>
              </a:extLst>
            </p:cNvPr>
            <p:cNvSpPr/>
            <p:nvPr/>
          </p:nvSpPr>
          <p:spPr>
            <a:xfrm>
              <a:off x="1415251" y="2415015"/>
              <a:ext cx="1435412" cy="276935"/>
            </a:xfrm>
            <a:prstGeom prst="round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Asset(s) engagement</a:t>
              </a:r>
            </a:p>
          </p:txBody>
        </p:sp>
        <p:sp>
          <p:nvSpPr>
            <p:cNvPr id="27" name="Rectangle: Rounded Corners 26">
              <a:extLst>
                <a:ext uri="{FF2B5EF4-FFF2-40B4-BE49-F238E27FC236}">
                  <a16:creationId xmlns:a16="http://schemas.microsoft.com/office/drawing/2014/main" id="{8FCE99A7-DC86-899B-CEA2-994CFD249859}"/>
                </a:ext>
              </a:extLst>
            </p:cNvPr>
            <p:cNvSpPr/>
            <p:nvPr/>
          </p:nvSpPr>
          <p:spPr>
            <a:xfrm>
              <a:off x="1415251" y="3401919"/>
              <a:ext cx="1435412" cy="276935"/>
            </a:xfrm>
            <a:prstGeom prst="round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Ad creative(s) seen</a:t>
              </a:r>
            </a:p>
          </p:txBody>
        </p:sp>
        <p:sp>
          <p:nvSpPr>
            <p:cNvPr id="28" name="Rectangle: Rounded Corners 27">
              <a:extLst>
                <a:ext uri="{FF2B5EF4-FFF2-40B4-BE49-F238E27FC236}">
                  <a16:creationId xmlns:a16="http://schemas.microsoft.com/office/drawing/2014/main" id="{68569601-261D-4F92-2C3F-17369DD4F3BF}"/>
                </a:ext>
              </a:extLst>
            </p:cNvPr>
            <p:cNvSpPr/>
            <p:nvPr/>
          </p:nvSpPr>
          <p:spPr>
            <a:xfrm>
              <a:off x="1895239" y="4714841"/>
              <a:ext cx="955424" cy="27693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Ad clicks</a:t>
              </a:r>
            </a:p>
          </p:txBody>
        </p:sp>
        <p:sp>
          <p:nvSpPr>
            <p:cNvPr id="29" name="Rectangle: Rounded Corners 28">
              <a:extLst>
                <a:ext uri="{FF2B5EF4-FFF2-40B4-BE49-F238E27FC236}">
                  <a16:creationId xmlns:a16="http://schemas.microsoft.com/office/drawing/2014/main" id="{8AF456B5-16D1-C3EF-9D6F-0D44A8483AAF}"/>
                </a:ext>
              </a:extLst>
            </p:cNvPr>
            <p:cNvSpPr/>
            <p:nvPr/>
          </p:nvSpPr>
          <p:spPr>
            <a:xfrm>
              <a:off x="1787929" y="5670330"/>
              <a:ext cx="1072003" cy="27541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Email opens</a:t>
              </a:r>
            </a:p>
          </p:txBody>
        </p:sp>
        <p:sp>
          <p:nvSpPr>
            <p:cNvPr id="30" name="Rectangle: Rounded Corners 29">
              <a:extLst>
                <a:ext uri="{FF2B5EF4-FFF2-40B4-BE49-F238E27FC236}">
                  <a16:creationId xmlns:a16="http://schemas.microsoft.com/office/drawing/2014/main" id="{B33C528C-66A2-A2A3-267A-68BA1814B7A1}"/>
                </a:ext>
              </a:extLst>
            </p:cNvPr>
            <p:cNvSpPr/>
            <p:nvPr/>
          </p:nvSpPr>
          <p:spPr>
            <a:xfrm>
              <a:off x="5975519" y="3206371"/>
              <a:ext cx="1072003" cy="28173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Email clicks</a:t>
              </a:r>
            </a:p>
          </p:txBody>
        </p:sp>
        <p:sp>
          <p:nvSpPr>
            <p:cNvPr id="31" name="Rectangle: Rounded Corners 30">
              <a:extLst>
                <a:ext uri="{FF2B5EF4-FFF2-40B4-BE49-F238E27FC236}">
                  <a16:creationId xmlns:a16="http://schemas.microsoft.com/office/drawing/2014/main" id="{35255BE0-4CAE-D069-C1D3-0AE41E29CAF5}"/>
                </a:ext>
              </a:extLst>
            </p:cNvPr>
            <p:cNvSpPr/>
            <p:nvPr/>
          </p:nvSpPr>
          <p:spPr>
            <a:xfrm>
              <a:off x="1415252" y="4338837"/>
              <a:ext cx="1435411" cy="276935"/>
            </a:xfrm>
            <a:prstGeom prst="round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Ad creative(s) clicked</a:t>
              </a:r>
            </a:p>
          </p:txBody>
        </p:sp>
        <p:sp>
          <p:nvSpPr>
            <p:cNvPr id="32" name="Rectangle: Rounded Corners 31">
              <a:extLst>
                <a:ext uri="{FF2B5EF4-FFF2-40B4-BE49-F238E27FC236}">
                  <a16:creationId xmlns:a16="http://schemas.microsoft.com/office/drawing/2014/main" id="{3701D6EE-C909-D279-E1DB-2AD686D5363F}"/>
                </a:ext>
              </a:extLst>
            </p:cNvPr>
            <p:cNvSpPr/>
            <p:nvPr/>
          </p:nvSpPr>
          <p:spPr>
            <a:xfrm>
              <a:off x="1655242" y="5301476"/>
              <a:ext cx="1204689" cy="275417"/>
            </a:xfrm>
            <a:prstGeom prst="round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Emails opened</a:t>
              </a:r>
            </a:p>
          </p:txBody>
        </p:sp>
        <p:sp>
          <p:nvSpPr>
            <p:cNvPr id="33" name="Rectangle: Rounded Corners 32">
              <a:extLst>
                <a:ext uri="{FF2B5EF4-FFF2-40B4-BE49-F238E27FC236}">
                  <a16:creationId xmlns:a16="http://schemas.microsoft.com/office/drawing/2014/main" id="{911C7C60-1D27-8703-5B1C-48C30777AFDE}"/>
                </a:ext>
              </a:extLst>
            </p:cNvPr>
            <p:cNvSpPr/>
            <p:nvPr/>
          </p:nvSpPr>
          <p:spPr>
            <a:xfrm>
              <a:off x="5975519" y="2816899"/>
              <a:ext cx="1354911" cy="281730"/>
            </a:xfrm>
            <a:prstGeom prst="round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Emails clicked</a:t>
              </a:r>
            </a:p>
          </p:txBody>
        </p:sp>
        <p:sp>
          <p:nvSpPr>
            <p:cNvPr id="34" name="Rectangle: Rounded Corners 33">
              <a:extLst>
                <a:ext uri="{FF2B5EF4-FFF2-40B4-BE49-F238E27FC236}">
                  <a16:creationId xmlns:a16="http://schemas.microsoft.com/office/drawing/2014/main" id="{E09060E1-3A73-540F-D697-5D7A5CDE2988}"/>
                </a:ext>
              </a:extLst>
            </p:cNvPr>
            <p:cNvSpPr/>
            <p:nvPr/>
          </p:nvSpPr>
          <p:spPr>
            <a:xfrm>
              <a:off x="5975519" y="3794702"/>
              <a:ext cx="1594094" cy="281730"/>
            </a:xfrm>
            <a:prstGeom prst="round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Website Page(s) viewed</a:t>
              </a:r>
            </a:p>
          </p:txBody>
        </p:sp>
        <p:cxnSp>
          <p:nvCxnSpPr>
            <p:cNvPr id="36" name="Connector: Elbow 35">
              <a:extLst>
                <a:ext uri="{FF2B5EF4-FFF2-40B4-BE49-F238E27FC236}">
                  <a16:creationId xmlns:a16="http://schemas.microsoft.com/office/drawing/2014/main" id="{24030BA0-122F-0D6A-818C-495848587A29}"/>
                </a:ext>
              </a:extLst>
            </p:cNvPr>
            <p:cNvCxnSpPr>
              <a:cxnSpLocks/>
              <a:stCxn id="26" idx="3"/>
            </p:cNvCxnSpPr>
            <p:nvPr/>
          </p:nvCxnSpPr>
          <p:spPr>
            <a:xfrm>
              <a:off x="2850663" y="2553483"/>
              <a:ext cx="1274619" cy="524335"/>
            </a:xfrm>
            <a:prstGeom prst="bentConnector3">
              <a:avLst>
                <a:gd name="adj1" fmla="val 26319"/>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628E7055-D88C-B613-27C8-AE3A6831BD09}"/>
                </a:ext>
              </a:extLst>
            </p:cNvPr>
            <p:cNvCxnSpPr>
              <a:cxnSpLocks/>
              <a:stCxn id="31" idx="3"/>
            </p:cNvCxnSpPr>
            <p:nvPr/>
          </p:nvCxnSpPr>
          <p:spPr>
            <a:xfrm flipV="1">
              <a:off x="2850663" y="3708178"/>
              <a:ext cx="1158291" cy="769127"/>
            </a:xfrm>
            <a:prstGeom prst="bentConnector3">
              <a:avLst>
                <a:gd name="adj1" fmla="val 31605"/>
              </a:avLst>
            </a:prstGeom>
            <a:ln w="12700">
              <a:prstDash val="solid"/>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1F1D2B2C-CB99-3389-F8A0-A2EC629A0A56}"/>
                </a:ext>
              </a:extLst>
            </p:cNvPr>
            <p:cNvSpPr/>
            <p:nvPr/>
          </p:nvSpPr>
          <p:spPr>
            <a:xfrm>
              <a:off x="5975519" y="4737858"/>
              <a:ext cx="1883076" cy="281730"/>
            </a:xfrm>
            <a:prstGeom prst="round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Publication article(s) viewed</a:t>
              </a:r>
            </a:p>
          </p:txBody>
        </p:sp>
        <p:cxnSp>
          <p:nvCxnSpPr>
            <p:cNvPr id="50" name="Connector: Elbow 35">
              <a:extLst>
                <a:ext uri="{FF2B5EF4-FFF2-40B4-BE49-F238E27FC236}">
                  <a16:creationId xmlns:a16="http://schemas.microsoft.com/office/drawing/2014/main" id="{20089B0B-73E9-379C-E1F2-5AB1373720FD}"/>
                </a:ext>
              </a:extLst>
            </p:cNvPr>
            <p:cNvCxnSpPr>
              <a:cxnSpLocks/>
              <a:stCxn id="22" idx="3"/>
            </p:cNvCxnSpPr>
            <p:nvPr/>
          </p:nvCxnSpPr>
          <p:spPr>
            <a:xfrm>
              <a:off x="2850663" y="2932596"/>
              <a:ext cx="1169283" cy="315102"/>
            </a:xfrm>
            <a:prstGeom prst="bentConnector3">
              <a:avLst>
                <a:gd name="adj1" fmla="val 17353"/>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53" name="Connector: Elbow 37">
              <a:extLst>
                <a:ext uri="{FF2B5EF4-FFF2-40B4-BE49-F238E27FC236}">
                  <a16:creationId xmlns:a16="http://schemas.microsoft.com/office/drawing/2014/main" id="{C96BA76A-A7C1-34B8-07AE-863DE15735D1}"/>
                </a:ext>
              </a:extLst>
            </p:cNvPr>
            <p:cNvCxnSpPr>
              <a:cxnSpLocks/>
              <a:stCxn id="28" idx="3"/>
            </p:cNvCxnSpPr>
            <p:nvPr/>
          </p:nvCxnSpPr>
          <p:spPr>
            <a:xfrm flipV="1">
              <a:off x="2850663" y="3833574"/>
              <a:ext cx="1292344" cy="1019735"/>
            </a:xfrm>
            <a:prstGeom prst="bentConnector3">
              <a:avLst>
                <a:gd name="adj1" fmla="val 36261"/>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56" name="Connector: Elbow 35">
              <a:extLst>
                <a:ext uri="{FF2B5EF4-FFF2-40B4-BE49-F238E27FC236}">
                  <a16:creationId xmlns:a16="http://schemas.microsoft.com/office/drawing/2014/main" id="{4368179C-CAC7-15DE-8A7D-4DE57695B523}"/>
                </a:ext>
              </a:extLst>
            </p:cNvPr>
            <p:cNvCxnSpPr>
              <a:cxnSpLocks/>
            </p:cNvCxnSpPr>
            <p:nvPr/>
          </p:nvCxnSpPr>
          <p:spPr>
            <a:xfrm flipV="1">
              <a:off x="2830997" y="3375270"/>
              <a:ext cx="1104523" cy="157264"/>
            </a:xfrm>
            <a:prstGeom prst="bentConnector3">
              <a:avLst>
                <a:gd name="adj1" fmla="val 21065"/>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57" name="Connector: Elbow 35">
              <a:extLst>
                <a:ext uri="{FF2B5EF4-FFF2-40B4-BE49-F238E27FC236}">
                  <a16:creationId xmlns:a16="http://schemas.microsoft.com/office/drawing/2014/main" id="{F6429A58-127D-997C-6557-868D7469C905}"/>
                </a:ext>
              </a:extLst>
            </p:cNvPr>
            <p:cNvCxnSpPr>
              <a:cxnSpLocks/>
              <a:stCxn id="23" idx="3"/>
            </p:cNvCxnSpPr>
            <p:nvPr/>
          </p:nvCxnSpPr>
          <p:spPr>
            <a:xfrm flipV="1">
              <a:off x="2850663" y="3644225"/>
              <a:ext cx="1036828" cy="265288"/>
            </a:xfrm>
            <a:prstGeom prst="bentConnector3">
              <a:avLst>
                <a:gd name="adj1" fmla="val 50000"/>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66" name="Connector: Elbow 37">
              <a:extLst>
                <a:ext uri="{FF2B5EF4-FFF2-40B4-BE49-F238E27FC236}">
                  <a16:creationId xmlns:a16="http://schemas.microsoft.com/office/drawing/2014/main" id="{94F005CA-C1FB-63E9-8545-114DAB7B2A60}"/>
                </a:ext>
              </a:extLst>
            </p:cNvPr>
            <p:cNvCxnSpPr>
              <a:cxnSpLocks/>
            </p:cNvCxnSpPr>
            <p:nvPr/>
          </p:nvCxnSpPr>
          <p:spPr>
            <a:xfrm flipV="1">
              <a:off x="2860625" y="4153438"/>
              <a:ext cx="1302048" cy="1266595"/>
            </a:xfrm>
            <a:prstGeom prst="bentConnector3">
              <a:avLst>
                <a:gd name="adj1" fmla="val 43182"/>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67" name="Connector: Elbow 37">
              <a:extLst>
                <a:ext uri="{FF2B5EF4-FFF2-40B4-BE49-F238E27FC236}">
                  <a16:creationId xmlns:a16="http://schemas.microsoft.com/office/drawing/2014/main" id="{1D9D2FB1-113E-4787-DAD6-3BFD2563387A}"/>
                </a:ext>
              </a:extLst>
            </p:cNvPr>
            <p:cNvCxnSpPr>
              <a:cxnSpLocks/>
            </p:cNvCxnSpPr>
            <p:nvPr/>
          </p:nvCxnSpPr>
          <p:spPr>
            <a:xfrm flipV="1">
              <a:off x="2860626" y="4289425"/>
              <a:ext cx="1536492" cy="1506612"/>
            </a:xfrm>
            <a:prstGeom prst="bentConnector3">
              <a:avLst>
                <a:gd name="adj1" fmla="val 50000"/>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81" name="Connector: Elbow 35">
              <a:extLst>
                <a:ext uri="{FF2B5EF4-FFF2-40B4-BE49-F238E27FC236}">
                  <a16:creationId xmlns:a16="http://schemas.microsoft.com/office/drawing/2014/main" id="{628D89AA-67AF-3ED2-F55F-57A79E402281}"/>
                </a:ext>
              </a:extLst>
            </p:cNvPr>
            <p:cNvCxnSpPr>
              <a:cxnSpLocks/>
              <a:endCxn id="33" idx="1"/>
            </p:cNvCxnSpPr>
            <p:nvPr/>
          </p:nvCxnSpPr>
          <p:spPr>
            <a:xfrm flipV="1">
              <a:off x="5087330" y="2957764"/>
              <a:ext cx="888189" cy="566270"/>
            </a:xfrm>
            <a:prstGeom prst="bentConnector3">
              <a:avLst>
                <a:gd name="adj1" fmla="val 67159"/>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82" name="Connector: Elbow 37">
              <a:extLst>
                <a:ext uri="{FF2B5EF4-FFF2-40B4-BE49-F238E27FC236}">
                  <a16:creationId xmlns:a16="http://schemas.microsoft.com/office/drawing/2014/main" id="{28ACBE79-8C0E-4089-5D80-2F964F5A8507}"/>
                </a:ext>
              </a:extLst>
            </p:cNvPr>
            <p:cNvCxnSpPr>
              <a:cxnSpLocks/>
              <a:endCxn id="4" idx="1"/>
            </p:cNvCxnSpPr>
            <p:nvPr/>
          </p:nvCxnSpPr>
          <p:spPr>
            <a:xfrm>
              <a:off x="4890636" y="4220778"/>
              <a:ext cx="1084883" cy="657945"/>
            </a:xfrm>
            <a:prstGeom prst="bentConnector3">
              <a:avLst>
                <a:gd name="adj1" fmla="val 75988"/>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83" name="Connector: Elbow 35">
              <a:extLst>
                <a:ext uri="{FF2B5EF4-FFF2-40B4-BE49-F238E27FC236}">
                  <a16:creationId xmlns:a16="http://schemas.microsoft.com/office/drawing/2014/main" id="{ACF39AA6-9CED-8998-FEEA-0EE58BBB9222}"/>
                </a:ext>
              </a:extLst>
            </p:cNvPr>
            <p:cNvCxnSpPr>
              <a:cxnSpLocks/>
              <a:endCxn id="30" idx="1"/>
            </p:cNvCxnSpPr>
            <p:nvPr/>
          </p:nvCxnSpPr>
          <p:spPr>
            <a:xfrm flipV="1">
              <a:off x="5238989" y="3347237"/>
              <a:ext cx="736530" cy="305107"/>
            </a:xfrm>
            <a:prstGeom prst="bentConnector3">
              <a:avLst>
                <a:gd name="adj1" fmla="val 78968"/>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84" name="Connector: Elbow 37">
              <a:extLst>
                <a:ext uri="{FF2B5EF4-FFF2-40B4-BE49-F238E27FC236}">
                  <a16:creationId xmlns:a16="http://schemas.microsoft.com/office/drawing/2014/main" id="{7757EC05-407A-1D7C-82F4-569F2FEE2CCC}"/>
                </a:ext>
              </a:extLst>
            </p:cNvPr>
            <p:cNvCxnSpPr>
              <a:cxnSpLocks/>
            </p:cNvCxnSpPr>
            <p:nvPr/>
          </p:nvCxnSpPr>
          <p:spPr>
            <a:xfrm>
              <a:off x="4782640" y="4289425"/>
              <a:ext cx="1197360" cy="955161"/>
            </a:xfrm>
            <a:prstGeom prst="bentConnector3">
              <a:avLst>
                <a:gd name="adj1" fmla="val 64637"/>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85" name="Connector: Elbow 35">
              <a:extLst>
                <a:ext uri="{FF2B5EF4-FFF2-40B4-BE49-F238E27FC236}">
                  <a16:creationId xmlns:a16="http://schemas.microsoft.com/office/drawing/2014/main" id="{02A91F7A-8F07-DAE4-FAEE-057626230858}"/>
                </a:ext>
              </a:extLst>
            </p:cNvPr>
            <p:cNvCxnSpPr>
              <a:cxnSpLocks/>
              <a:endCxn id="34" idx="1"/>
            </p:cNvCxnSpPr>
            <p:nvPr/>
          </p:nvCxnSpPr>
          <p:spPr>
            <a:xfrm>
              <a:off x="5098431" y="3932460"/>
              <a:ext cx="877088" cy="3107"/>
            </a:xfrm>
            <a:prstGeom prst="bentConnector3">
              <a:avLst>
                <a:gd name="adj1" fmla="val 50000"/>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86" name="Connector: Elbow 35">
              <a:extLst>
                <a:ext uri="{FF2B5EF4-FFF2-40B4-BE49-F238E27FC236}">
                  <a16:creationId xmlns:a16="http://schemas.microsoft.com/office/drawing/2014/main" id="{ADE60320-48AA-138A-5AF8-01D43612380B}"/>
                </a:ext>
              </a:extLst>
            </p:cNvPr>
            <p:cNvCxnSpPr>
              <a:cxnSpLocks/>
              <a:endCxn id="24" idx="1"/>
            </p:cNvCxnSpPr>
            <p:nvPr/>
          </p:nvCxnSpPr>
          <p:spPr>
            <a:xfrm>
              <a:off x="5042066" y="4079455"/>
              <a:ext cx="933453" cy="232029"/>
            </a:xfrm>
            <a:prstGeom prst="bentConnector3">
              <a:avLst>
                <a:gd name="adj1" fmla="val 84286"/>
              </a:avLst>
            </a:prstGeom>
            <a:ln w="12700">
              <a:prstDash val="solid"/>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3502DCA-FAE4-3AA6-9CDA-986ECEA89177}"/>
                </a:ext>
              </a:extLst>
            </p:cNvPr>
            <p:cNvSpPr/>
            <p:nvPr/>
          </p:nvSpPr>
          <p:spPr>
            <a:xfrm>
              <a:off x="5975519" y="5106772"/>
              <a:ext cx="1222924" cy="27541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articles viewed</a:t>
              </a:r>
            </a:p>
          </p:txBody>
        </p:sp>
      </p:grpSp>
      <p:grpSp>
        <p:nvGrpSpPr>
          <p:cNvPr id="11" name="Group 10">
            <a:extLst>
              <a:ext uri="{FF2B5EF4-FFF2-40B4-BE49-F238E27FC236}">
                <a16:creationId xmlns:a16="http://schemas.microsoft.com/office/drawing/2014/main" id="{82935B14-193B-05C5-93B9-6C6848C76794}"/>
              </a:ext>
            </a:extLst>
          </p:cNvPr>
          <p:cNvGrpSpPr/>
          <p:nvPr/>
        </p:nvGrpSpPr>
        <p:grpSpPr>
          <a:xfrm>
            <a:off x="3447268" y="3026930"/>
            <a:ext cx="1779461" cy="1458247"/>
            <a:chOff x="2881736" y="3231495"/>
            <a:chExt cx="1143345" cy="936957"/>
          </a:xfrm>
        </p:grpSpPr>
        <p:pic>
          <p:nvPicPr>
            <p:cNvPr id="12" name="Picture 11" descr="A person smiling in a room&#10;&#10;Description automatically generated">
              <a:extLst>
                <a:ext uri="{FF2B5EF4-FFF2-40B4-BE49-F238E27FC236}">
                  <a16:creationId xmlns:a16="http://schemas.microsoft.com/office/drawing/2014/main" id="{B44C4742-065D-46B6-8E41-359713C4CBF3}"/>
                </a:ext>
              </a:extLst>
            </p:cNvPr>
            <p:cNvPicPr>
              <a:picLocks noChangeAspect="1"/>
            </p:cNvPicPr>
            <p:nvPr/>
          </p:nvPicPr>
          <p:blipFill>
            <a:blip r:embed="rId2"/>
            <a:stretch>
              <a:fillRect/>
            </a:stretch>
          </p:blipFill>
          <p:spPr>
            <a:xfrm>
              <a:off x="2881736" y="3275823"/>
              <a:ext cx="892629" cy="892629"/>
            </a:xfrm>
            <a:prstGeom prst="rect">
              <a:avLst/>
            </a:prstGeom>
          </p:spPr>
        </p:pic>
        <p:grpSp>
          <p:nvGrpSpPr>
            <p:cNvPr id="13" name="Group 12">
              <a:extLst>
                <a:ext uri="{FF2B5EF4-FFF2-40B4-BE49-F238E27FC236}">
                  <a16:creationId xmlns:a16="http://schemas.microsoft.com/office/drawing/2014/main" id="{2DE8A8B3-FECC-34C7-399E-73A7D478A79D}"/>
                </a:ext>
              </a:extLst>
            </p:cNvPr>
            <p:cNvGrpSpPr/>
            <p:nvPr/>
          </p:nvGrpSpPr>
          <p:grpSpPr>
            <a:xfrm>
              <a:off x="3549058" y="3231495"/>
              <a:ext cx="476023" cy="335320"/>
              <a:chOff x="8857104" y="221678"/>
              <a:chExt cx="357714" cy="251981"/>
            </a:xfrm>
          </p:grpSpPr>
          <p:pic>
            <p:nvPicPr>
              <p:cNvPr id="14" name="Graphic 13" descr="Morse Code with solid fill">
                <a:extLst>
                  <a:ext uri="{FF2B5EF4-FFF2-40B4-BE49-F238E27FC236}">
                    <a16:creationId xmlns:a16="http://schemas.microsoft.com/office/drawing/2014/main" id="{1F2E48C5-4C94-3887-6662-E9DD4F4F1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2837" y="221678"/>
                <a:ext cx="251981" cy="251981"/>
              </a:xfrm>
              <a:prstGeom prst="rect">
                <a:avLst/>
              </a:prstGeom>
            </p:spPr>
          </p:pic>
          <p:grpSp>
            <p:nvGrpSpPr>
              <p:cNvPr id="15" name="Group 14">
                <a:extLst>
                  <a:ext uri="{FF2B5EF4-FFF2-40B4-BE49-F238E27FC236}">
                    <a16:creationId xmlns:a16="http://schemas.microsoft.com/office/drawing/2014/main" id="{E385F698-6BE4-D543-7034-D8377927EF4B}"/>
                  </a:ext>
                </a:extLst>
              </p:cNvPr>
              <p:cNvGrpSpPr/>
              <p:nvPr/>
            </p:nvGrpSpPr>
            <p:grpSpPr>
              <a:xfrm>
                <a:off x="8857104" y="284318"/>
                <a:ext cx="100500" cy="100500"/>
                <a:chOff x="8394860" y="845390"/>
                <a:chExt cx="198468" cy="198466"/>
              </a:xfrm>
            </p:grpSpPr>
            <p:sp>
              <p:nvSpPr>
                <p:cNvPr id="16" name="Oval 15">
                  <a:extLst>
                    <a:ext uri="{FF2B5EF4-FFF2-40B4-BE49-F238E27FC236}">
                      <a16:creationId xmlns:a16="http://schemas.microsoft.com/office/drawing/2014/main" id="{BCDAEFED-306F-A0DE-8DDA-23F78B12554C}"/>
                    </a:ext>
                  </a:extLst>
                </p:cNvPr>
                <p:cNvSpPr/>
                <p:nvPr/>
              </p:nvSpPr>
              <p:spPr>
                <a:xfrm>
                  <a:off x="8394860" y="845390"/>
                  <a:ext cx="198468" cy="198466"/>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2440F6A-9188-2CBB-8948-BB8D46A349B1}"/>
                    </a:ext>
                  </a:extLst>
                </p:cNvPr>
                <p:cNvSpPr/>
                <p:nvPr/>
              </p:nvSpPr>
              <p:spPr>
                <a:xfrm>
                  <a:off x="8439463" y="889992"/>
                  <a:ext cx="109263" cy="109263"/>
                </a:xfrm>
                <a:prstGeom prst="ellipse">
                  <a:avLst/>
                </a:prstGeom>
                <a:solidFill>
                  <a:srgbClr val="93B3FA"/>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 name="TextBox 8">
            <a:extLst>
              <a:ext uri="{FF2B5EF4-FFF2-40B4-BE49-F238E27FC236}">
                <a16:creationId xmlns:a16="http://schemas.microsoft.com/office/drawing/2014/main" id="{4034D797-C40E-B749-4135-9387280E9DDD}"/>
              </a:ext>
            </a:extLst>
          </p:cNvPr>
          <p:cNvSpPr txBox="1"/>
          <p:nvPr/>
        </p:nvSpPr>
        <p:spPr>
          <a:xfrm>
            <a:off x="8247215" y="5566357"/>
            <a:ext cx="3106577" cy="584775"/>
          </a:xfrm>
          <a:prstGeom prst="rect">
            <a:avLst/>
          </a:prstGeom>
          <a:noFill/>
        </p:spPr>
        <p:txBody>
          <a:bodyPr wrap="square">
            <a:spAutoFit/>
          </a:bodyPr>
          <a:lstStyle/>
          <a:p>
            <a:pPr marL="0" indent="0">
              <a:buNone/>
            </a:pPr>
            <a:r>
              <a:rPr lang="en-US" sz="1600" i="1">
                <a:latin typeface="Bodoni MT" panose="02070603080606020203" pitchFamily="18" charset="0"/>
                <a:ea typeface="Roboto" panose="02000000000000000000" pitchFamily="50" charset="0"/>
                <a:cs typeface="Roboto" panose="02000000000000000000" pitchFamily="50" charset="0"/>
              </a:rPr>
              <a:t>We help you deliver better qualified leads and prove joint ROI faster.</a:t>
            </a:r>
          </a:p>
        </p:txBody>
      </p:sp>
    </p:spTree>
    <p:extLst>
      <p:ext uri="{BB962C8B-B14F-4D97-AF65-F5344CB8AC3E}">
        <p14:creationId xmlns:p14="http://schemas.microsoft.com/office/powerpoint/2010/main" val="311186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200435-A5A8-949C-6678-DCE9AFFC3867}"/>
              </a:ext>
            </a:extLst>
          </p:cNvPr>
          <p:cNvPicPr>
            <a:picLocks noChangeAspect="1"/>
          </p:cNvPicPr>
          <p:nvPr/>
        </p:nvPicPr>
        <p:blipFill>
          <a:blip r:embed="rId2"/>
          <a:stretch>
            <a:fillRect/>
          </a:stretch>
        </p:blipFill>
        <p:spPr>
          <a:xfrm>
            <a:off x="3638690" y="572508"/>
            <a:ext cx="4780917" cy="6591871"/>
          </a:xfrm>
          <a:prstGeom prst="rect">
            <a:avLst/>
          </a:prstGeom>
          <a:effectLst>
            <a:outerShdw blurRad="50800" dist="38100" dir="8100000" algn="tr" rotWithShape="0">
              <a:prstClr val="black">
                <a:alpha val="40000"/>
              </a:prstClr>
            </a:outerShdw>
          </a:effectLst>
        </p:spPr>
      </p:pic>
      <p:sp>
        <p:nvSpPr>
          <p:cNvPr id="36" name="Rectangle: Rounded Corners 27">
            <a:extLst>
              <a:ext uri="{FF2B5EF4-FFF2-40B4-BE49-F238E27FC236}">
                <a16:creationId xmlns:a16="http://schemas.microsoft.com/office/drawing/2014/main" id="{4E5C011D-6E3D-B808-6F3F-1DAFC06A3773}"/>
              </a:ext>
            </a:extLst>
          </p:cNvPr>
          <p:cNvSpPr/>
          <p:nvPr/>
        </p:nvSpPr>
        <p:spPr>
          <a:xfrm>
            <a:off x="3705302" y="2072128"/>
            <a:ext cx="4675210" cy="910668"/>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94BE03-0531-EAB7-AB6C-F1FEA0645BD4}"/>
              </a:ext>
            </a:extLst>
          </p:cNvPr>
          <p:cNvSpPr>
            <a:spLocks noGrp="1"/>
          </p:cNvSpPr>
          <p:nvPr>
            <p:ph type="title"/>
          </p:nvPr>
        </p:nvSpPr>
        <p:spPr>
          <a:xfrm>
            <a:off x="848221" y="1113913"/>
            <a:ext cx="2706230" cy="1775813"/>
          </a:xfrm>
        </p:spPr>
        <p:txBody>
          <a:bodyPr>
            <a:normAutofit fontScale="90000"/>
          </a:bodyPr>
          <a:lstStyle/>
          <a:p>
            <a:r>
              <a:rPr lang="en-US" sz="3600">
                <a:latin typeface="Futura PT Medium"/>
                <a:cs typeface="Futura Medium"/>
              </a:rPr>
              <a:t>Journey Reporting with Ad Pulse</a:t>
            </a:r>
            <a:endParaRPr lang="en-US" sz="3600"/>
          </a:p>
        </p:txBody>
      </p:sp>
      <p:sp>
        <p:nvSpPr>
          <p:cNvPr id="31" name="TextBox 30">
            <a:extLst>
              <a:ext uri="{FF2B5EF4-FFF2-40B4-BE49-F238E27FC236}">
                <a16:creationId xmlns:a16="http://schemas.microsoft.com/office/drawing/2014/main" id="{B8B5AC5F-C434-8E36-41E5-804556254C89}"/>
              </a:ext>
            </a:extLst>
          </p:cNvPr>
          <p:cNvSpPr txBox="1"/>
          <p:nvPr/>
        </p:nvSpPr>
        <p:spPr>
          <a:xfrm>
            <a:off x="841894" y="2901582"/>
            <a:ext cx="2401073" cy="2602251"/>
          </a:xfrm>
          <a:prstGeom prst="rect">
            <a:avLst/>
          </a:prstGeom>
          <a:noFill/>
        </p:spPr>
        <p:txBody>
          <a:bodyPr wrap="square">
            <a:spAutoFit/>
          </a:bodyPr>
          <a:lstStyle/>
          <a:p>
            <a:pPr marR="0" lvl="0">
              <a:lnSpc>
                <a:spcPct val="110000"/>
              </a:lnSpc>
              <a:spcAft>
                <a:spcPts val="800"/>
              </a:spcAft>
            </a:pPr>
            <a:r>
              <a:rPr lang="en-US" sz="1300" kern="100" dirty="0">
                <a:effectLst/>
                <a:latin typeface="Roboto" panose="02000000000000000000" pitchFamily="50" charset="0"/>
                <a:ea typeface="Roboto" panose="02000000000000000000" pitchFamily="50" charset="0"/>
                <a:cs typeface="Roboto" panose="02000000000000000000" pitchFamily="50" charset="0"/>
              </a:rPr>
              <a:t>Unified multi-channel campaign reporting with built-in engagement scoring for</a:t>
            </a:r>
            <a:r>
              <a:rPr lang="en-US" sz="1300" b="1" kern="100" dirty="0">
                <a:effectLst/>
                <a:latin typeface="Roboto" panose="02000000000000000000" pitchFamily="50" charset="0"/>
                <a:ea typeface="Roboto" panose="02000000000000000000" pitchFamily="50" charset="0"/>
                <a:cs typeface="Roboto" panose="02000000000000000000" pitchFamily="50" charset="0"/>
              </a:rPr>
              <a:t> </a:t>
            </a:r>
            <a:r>
              <a:rPr lang="en-US" sz="1300" kern="100" dirty="0">
                <a:effectLst/>
                <a:latin typeface="Roboto" panose="02000000000000000000" pitchFamily="50" charset="0"/>
                <a:ea typeface="Roboto" panose="02000000000000000000" pitchFamily="50" charset="0"/>
                <a:cs typeface="Roboto" panose="02000000000000000000" pitchFamily="50" charset="0"/>
              </a:rPr>
              <a:t>clearer intent signals, higher quality leads, and </a:t>
            </a:r>
            <a:r>
              <a:rPr lang="en-US" sz="1300" b="1" kern="100" dirty="0">
                <a:effectLst/>
                <a:latin typeface="Roboto" panose="02000000000000000000" pitchFamily="50" charset="0"/>
                <a:ea typeface="Roboto" panose="02000000000000000000" pitchFamily="50" charset="0"/>
                <a:cs typeface="Roboto" panose="02000000000000000000" pitchFamily="50" charset="0"/>
              </a:rPr>
              <a:t>true brand-to-demand visibility.</a:t>
            </a:r>
          </a:p>
          <a:p>
            <a:pPr marR="0" lvl="0">
              <a:lnSpc>
                <a:spcPct val="110000"/>
              </a:lnSpc>
              <a:spcAft>
                <a:spcPts val="800"/>
              </a:spcAft>
            </a:pPr>
            <a:r>
              <a:rPr lang="en-US" sz="1300" kern="100" dirty="0">
                <a:latin typeface="Roboto" panose="02000000000000000000" pitchFamily="50" charset="0"/>
                <a:ea typeface="Roboto" panose="02000000000000000000" pitchFamily="50" charset="0"/>
                <a:cs typeface="Roboto" panose="02000000000000000000" pitchFamily="50" charset="0"/>
              </a:rPr>
              <a:t>All the ABM reporting you’re used to </a:t>
            </a:r>
            <a:r>
              <a:rPr lang="en-US" sz="1300" b="1" i="1" kern="100" dirty="0">
                <a:latin typeface="Roboto" panose="02000000000000000000" pitchFamily="50" charset="0"/>
                <a:ea typeface="Roboto" panose="02000000000000000000" pitchFamily="50" charset="0"/>
                <a:cs typeface="Roboto" panose="02000000000000000000" pitchFamily="50" charset="0"/>
              </a:rPr>
              <a:t>plus</a:t>
            </a:r>
            <a:r>
              <a:rPr lang="en-US" sz="1300" kern="100" dirty="0">
                <a:latin typeface="Roboto" panose="02000000000000000000" pitchFamily="50" charset="0"/>
                <a:ea typeface="Roboto" panose="02000000000000000000" pitchFamily="50" charset="0"/>
                <a:cs typeface="Roboto" panose="02000000000000000000" pitchFamily="50" charset="0"/>
              </a:rPr>
              <a:t> visibility into the contact-level micro-journeys across Expert Corner page visitors and leads.</a:t>
            </a:r>
            <a:endParaRPr lang="en-US" sz="1300" kern="100" dirty="0">
              <a:effectLst/>
              <a:latin typeface="Roboto" panose="02000000000000000000" pitchFamily="50" charset="0"/>
              <a:ea typeface="Roboto" panose="02000000000000000000" pitchFamily="50" charset="0"/>
              <a:cs typeface="Roboto" panose="02000000000000000000" pitchFamily="50" charset="0"/>
            </a:endParaRPr>
          </a:p>
        </p:txBody>
      </p:sp>
      <p:grpSp>
        <p:nvGrpSpPr>
          <p:cNvPr id="27" name="Group 26">
            <a:extLst>
              <a:ext uri="{FF2B5EF4-FFF2-40B4-BE49-F238E27FC236}">
                <a16:creationId xmlns:a16="http://schemas.microsoft.com/office/drawing/2014/main" id="{5CBFDA25-E78A-D1E7-9500-38BA86354827}"/>
              </a:ext>
            </a:extLst>
          </p:cNvPr>
          <p:cNvGrpSpPr/>
          <p:nvPr/>
        </p:nvGrpSpPr>
        <p:grpSpPr>
          <a:xfrm>
            <a:off x="8602201" y="2257906"/>
            <a:ext cx="3340417" cy="4123843"/>
            <a:chOff x="838200" y="2606931"/>
            <a:chExt cx="4807618" cy="2745572"/>
          </a:xfrm>
        </p:grpSpPr>
        <p:sp>
          <p:nvSpPr>
            <p:cNvPr id="6" name="Rectangle: Rounded Corners 5">
              <a:extLst>
                <a:ext uri="{FF2B5EF4-FFF2-40B4-BE49-F238E27FC236}">
                  <a16:creationId xmlns:a16="http://schemas.microsoft.com/office/drawing/2014/main" id="{280F77AF-9B8A-0097-B43A-FC5F18F3B3D3}"/>
                </a:ext>
              </a:extLst>
            </p:cNvPr>
            <p:cNvSpPr/>
            <p:nvPr/>
          </p:nvSpPr>
          <p:spPr>
            <a:xfrm>
              <a:off x="838200" y="2606931"/>
              <a:ext cx="4807618" cy="2745572"/>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Graphic 6" descr="Female Profile outline">
              <a:extLst>
                <a:ext uri="{FF2B5EF4-FFF2-40B4-BE49-F238E27FC236}">
                  <a16:creationId xmlns:a16="http://schemas.microsoft.com/office/drawing/2014/main" id="{C3CD0526-A130-B42C-D424-210AC94B4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9358" y="2716554"/>
              <a:ext cx="559432" cy="559432"/>
            </a:xfrm>
            <a:prstGeom prst="rect">
              <a:avLst/>
            </a:prstGeom>
          </p:spPr>
        </p:pic>
        <p:sp>
          <p:nvSpPr>
            <p:cNvPr id="8" name="Rectangle: Rounded Corners 7">
              <a:extLst>
                <a:ext uri="{FF2B5EF4-FFF2-40B4-BE49-F238E27FC236}">
                  <a16:creationId xmlns:a16="http://schemas.microsoft.com/office/drawing/2014/main" id="{A14F8E4F-CC13-9A06-F5FA-EC4E644B2FB4}"/>
                </a:ext>
              </a:extLst>
            </p:cNvPr>
            <p:cNvSpPr/>
            <p:nvPr/>
          </p:nvSpPr>
          <p:spPr>
            <a:xfrm>
              <a:off x="929968" y="3696607"/>
              <a:ext cx="1271586" cy="22232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Name</a:t>
              </a:r>
            </a:p>
          </p:txBody>
        </p:sp>
        <p:sp>
          <p:nvSpPr>
            <p:cNvPr id="9" name="Rectangle: Rounded Corners 8">
              <a:extLst>
                <a:ext uri="{FF2B5EF4-FFF2-40B4-BE49-F238E27FC236}">
                  <a16:creationId xmlns:a16="http://schemas.microsoft.com/office/drawing/2014/main" id="{D6C32F57-40C7-9C6B-1A91-6FB82BB8105A}"/>
                </a:ext>
              </a:extLst>
            </p:cNvPr>
            <p:cNvSpPr/>
            <p:nvPr/>
          </p:nvSpPr>
          <p:spPr>
            <a:xfrm>
              <a:off x="929967" y="3946799"/>
              <a:ext cx="1271587" cy="22232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Roboto" panose="02000000000000000000" pitchFamily="50" charset="0"/>
                  <a:ea typeface="Roboto" panose="02000000000000000000" pitchFamily="50" charset="0"/>
                  <a:cs typeface="Roboto" panose="02000000000000000000" pitchFamily="50" charset="0"/>
                </a:rPr>
                <a:t>Company</a:t>
              </a:r>
            </a:p>
          </p:txBody>
        </p:sp>
        <p:sp>
          <p:nvSpPr>
            <p:cNvPr id="10" name="Rectangle: Rounded Corners 9">
              <a:extLst>
                <a:ext uri="{FF2B5EF4-FFF2-40B4-BE49-F238E27FC236}">
                  <a16:creationId xmlns:a16="http://schemas.microsoft.com/office/drawing/2014/main" id="{2D636E73-98F6-282D-C2F1-2BF5D0C9A3D2}"/>
                </a:ext>
              </a:extLst>
            </p:cNvPr>
            <p:cNvSpPr/>
            <p:nvPr/>
          </p:nvSpPr>
          <p:spPr>
            <a:xfrm>
              <a:off x="925206" y="4206193"/>
              <a:ext cx="1276350" cy="22956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Job Title</a:t>
              </a:r>
            </a:p>
          </p:txBody>
        </p:sp>
        <p:sp>
          <p:nvSpPr>
            <p:cNvPr id="11" name="Rectangle: Rounded Corners 10">
              <a:extLst>
                <a:ext uri="{FF2B5EF4-FFF2-40B4-BE49-F238E27FC236}">
                  <a16:creationId xmlns:a16="http://schemas.microsoft.com/office/drawing/2014/main" id="{CD86DD56-E1AA-B2B4-811B-DDAB5A5B9378}"/>
                </a:ext>
              </a:extLst>
            </p:cNvPr>
            <p:cNvSpPr/>
            <p:nvPr/>
          </p:nvSpPr>
          <p:spPr>
            <a:xfrm>
              <a:off x="925204" y="4465587"/>
              <a:ext cx="1276351" cy="20955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Email</a:t>
              </a:r>
            </a:p>
          </p:txBody>
        </p:sp>
        <p:sp>
          <p:nvSpPr>
            <p:cNvPr id="12" name="Rectangle: Rounded Corners 11">
              <a:extLst>
                <a:ext uri="{FF2B5EF4-FFF2-40B4-BE49-F238E27FC236}">
                  <a16:creationId xmlns:a16="http://schemas.microsoft.com/office/drawing/2014/main" id="{512F8A8E-63C7-F7A4-12DF-6FEDB5F1DC36}"/>
                </a:ext>
              </a:extLst>
            </p:cNvPr>
            <p:cNvSpPr/>
            <p:nvPr/>
          </p:nvSpPr>
          <p:spPr>
            <a:xfrm>
              <a:off x="2293320" y="3694867"/>
              <a:ext cx="1547619" cy="21769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Asset engagement</a:t>
              </a:r>
            </a:p>
          </p:txBody>
        </p:sp>
        <p:sp>
          <p:nvSpPr>
            <p:cNvPr id="13" name="Rectangle: Rounded Corners 12">
              <a:extLst>
                <a:ext uri="{FF2B5EF4-FFF2-40B4-BE49-F238E27FC236}">
                  <a16:creationId xmlns:a16="http://schemas.microsoft.com/office/drawing/2014/main" id="{5F4C1534-66BA-C394-6F25-3019BD3759C7}"/>
                </a:ext>
              </a:extLst>
            </p:cNvPr>
            <p:cNvSpPr/>
            <p:nvPr/>
          </p:nvSpPr>
          <p:spPr>
            <a:xfrm>
              <a:off x="2293320" y="3945610"/>
              <a:ext cx="1547618" cy="23107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Ad impressions</a:t>
              </a:r>
            </a:p>
          </p:txBody>
        </p:sp>
        <p:sp>
          <p:nvSpPr>
            <p:cNvPr id="14" name="Rectangle: Rounded Corners 13">
              <a:extLst>
                <a:ext uri="{FF2B5EF4-FFF2-40B4-BE49-F238E27FC236}">
                  <a16:creationId xmlns:a16="http://schemas.microsoft.com/office/drawing/2014/main" id="{B3074FB5-1E0C-3BE7-8589-050F5DA1129C}"/>
                </a:ext>
              </a:extLst>
            </p:cNvPr>
            <p:cNvSpPr/>
            <p:nvPr/>
          </p:nvSpPr>
          <p:spPr>
            <a:xfrm>
              <a:off x="2301839" y="4967183"/>
              <a:ext cx="1542856" cy="18336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Site visits</a:t>
              </a:r>
            </a:p>
          </p:txBody>
        </p:sp>
        <p:sp>
          <p:nvSpPr>
            <p:cNvPr id="16" name="Rectangle: Rounded Corners 15">
              <a:extLst>
                <a:ext uri="{FF2B5EF4-FFF2-40B4-BE49-F238E27FC236}">
                  <a16:creationId xmlns:a16="http://schemas.microsoft.com/office/drawing/2014/main" id="{A373AB93-73B2-8346-4FB8-71C916B52C1C}"/>
                </a:ext>
              </a:extLst>
            </p:cNvPr>
            <p:cNvSpPr/>
            <p:nvPr/>
          </p:nvSpPr>
          <p:spPr>
            <a:xfrm>
              <a:off x="2057061" y="3346587"/>
              <a:ext cx="2369894" cy="20955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Roboto" panose="02000000000000000000" pitchFamily="50" charset="0"/>
                  <a:ea typeface="Roboto" panose="02000000000000000000" pitchFamily="50" charset="0"/>
                  <a:cs typeface="Roboto" panose="02000000000000000000" pitchFamily="50" charset="0"/>
                </a:rPr>
                <a:t>Engagement Score</a:t>
              </a:r>
            </a:p>
          </p:txBody>
        </p:sp>
        <p:sp>
          <p:nvSpPr>
            <p:cNvPr id="17" name="Rectangle: Rounded Corners 16">
              <a:extLst>
                <a:ext uri="{FF2B5EF4-FFF2-40B4-BE49-F238E27FC236}">
                  <a16:creationId xmlns:a16="http://schemas.microsoft.com/office/drawing/2014/main" id="{CCA47642-C0D9-7FF7-BA27-C0830B6DEEC7}"/>
                </a:ext>
              </a:extLst>
            </p:cNvPr>
            <p:cNvSpPr/>
            <p:nvPr/>
          </p:nvSpPr>
          <p:spPr>
            <a:xfrm>
              <a:off x="3932706" y="3697932"/>
              <a:ext cx="1547619" cy="21769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Asset(s) engagement</a:t>
              </a:r>
            </a:p>
          </p:txBody>
        </p:sp>
        <p:sp>
          <p:nvSpPr>
            <p:cNvPr id="18" name="Rectangle: Rounded Corners 17">
              <a:extLst>
                <a:ext uri="{FF2B5EF4-FFF2-40B4-BE49-F238E27FC236}">
                  <a16:creationId xmlns:a16="http://schemas.microsoft.com/office/drawing/2014/main" id="{90298FDA-7B8C-0788-517F-D7C6D84BDBB7}"/>
                </a:ext>
              </a:extLst>
            </p:cNvPr>
            <p:cNvSpPr/>
            <p:nvPr/>
          </p:nvSpPr>
          <p:spPr>
            <a:xfrm>
              <a:off x="3941727" y="3946094"/>
              <a:ext cx="1547618" cy="23107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Ad creative(s) seen</a:t>
              </a:r>
            </a:p>
          </p:txBody>
        </p:sp>
        <p:sp>
          <p:nvSpPr>
            <p:cNvPr id="19" name="Rectangle: Rounded Corners 18">
              <a:extLst>
                <a:ext uri="{FF2B5EF4-FFF2-40B4-BE49-F238E27FC236}">
                  <a16:creationId xmlns:a16="http://schemas.microsoft.com/office/drawing/2014/main" id="{C1A77CF7-9058-90A7-CF67-F73F640336AE}"/>
                </a:ext>
              </a:extLst>
            </p:cNvPr>
            <p:cNvSpPr/>
            <p:nvPr/>
          </p:nvSpPr>
          <p:spPr>
            <a:xfrm>
              <a:off x="2292818" y="4236391"/>
              <a:ext cx="1547618" cy="20088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Ad clicks</a:t>
              </a:r>
            </a:p>
          </p:txBody>
        </p:sp>
        <p:sp>
          <p:nvSpPr>
            <p:cNvPr id="20" name="Rectangle: Rounded Corners 19">
              <a:extLst>
                <a:ext uri="{FF2B5EF4-FFF2-40B4-BE49-F238E27FC236}">
                  <a16:creationId xmlns:a16="http://schemas.microsoft.com/office/drawing/2014/main" id="{5D3B4E68-0B4D-9293-445B-349961FB3675}"/>
                </a:ext>
              </a:extLst>
            </p:cNvPr>
            <p:cNvSpPr/>
            <p:nvPr/>
          </p:nvSpPr>
          <p:spPr>
            <a:xfrm>
              <a:off x="2288056" y="4494285"/>
              <a:ext cx="1542856" cy="18336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Email opens</a:t>
              </a:r>
            </a:p>
          </p:txBody>
        </p:sp>
        <p:sp>
          <p:nvSpPr>
            <p:cNvPr id="21" name="Rectangle: Rounded Corners 20">
              <a:extLst>
                <a:ext uri="{FF2B5EF4-FFF2-40B4-BE49-F238E27FC236}">
                  <a16:creationId xmlns:a16="http://schemas.microsoft.com/office/drawing/2014/main" id="{D2F9C422-F926-D560-93F4-0124A8773762}"/>
                </a:ext>
              </a:extLst>
            </p:cNvPr>
            <p:cNvSpPr/>
            <p:nvPr/>
          </p:nvSpPr>
          <p:spPr>
            <a:xfrm>
              <a:off x="2295198" y="4731890"/>
              <a:ext cx="1542856" cy="187571"/>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 Email clicks</a:t>
              </a:r>
            </a:p>
          </p:txBody>
        </p:sp>
        <p:sp>
          <p:nvSpPr>
            <p:cNvPr id="22" name="Rectangle: Rounded Corners 21">
              <a:extLst>
                <a:ext uri="{FF2B5EF4-FFF2-40B4-BE49-F238E27FC236}">
                  <a16:creationId xmlns:a16="http://schemas.microsoft.com/office/drawing/2014/main" id="{2D1857EC-9365-F893-99A7-4659F5C20012}"/>
                </a:ext>
              </a:extLst>
            </p:cNvPr>
            <p:cNvSpPr/>
            <p:nvPr/>
          </p:nvSpPr>
          <p:spPr>
            <a:xfrm>
              <a:off x="3931699" y="4236391"/>
              <a:ext cx="1547618" cy="20088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Ad creative(s) clicked</a:t>
              </a:r>
            </a:p>
          </p:txBody>
        </p:sp>
        <p:sp>
          <p:nvSpPr>
            <p:cNvPr id="23" name="Rectangle: Rounded Corners 22">
              <a:extLst>
                <a:ext uri="{FF2B5EF4-FFF2-40B4-BE49-F238E27FC236}">
                  <a16:creationId xmlns:a16="http://schemas.microsoft.com/office/drawing/2014/main" id="{0D9B2551-4067-2C75-B384-EC71886E39E8}"/>
                </a:ext>
              </a:extLst>
            </p:cNvPr>
            <p:cNvSpPr/>
            <p:nvPr/>
          </p:nvSpPr>
          <p:spPr>
            <a:xfrm>
              <a:off x="3931699" y="4494285"/>
              <a:ext cx="1547618" cy="1833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Emails opened</a:t>
              </a:r>
            </a:p>
          </p:txBody>
        </p:sp>
        <p:sp>
          <p:nvSpPr>
            <p:cNvPr id="24" name="Rectangle: Rounded Corners 23">
              <a:extLst>
                <a:ext uri="{FF2B5EF4-FFF2-40B4-BE49-F238E27FC236}">
                  <a16:creationId xmlns:a16="http://schemas.microsoft.com/office/drawing/2014/main" id="{9B281018-CEA7-2B7A-63E7-0C1EDF53A6E9}"/>
                </a:ext>
              </a:extLst>
            </p:cNvPr>
            <p:cNvSpPr/>
            <p:nvPr/>
          </p:nvSpPr>
          <p:spPr>
            <a:xfrm>
              <a:off x="3941727" y="4731890"/>
              <a:ext cx="1547618" cy="18757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Emails clicked</a:t>
              </a:r>
            </a:p>
          </p:txBody>
        </p:sp>
        <p:sp>
          <p:nvSpPr>
            <p:cNvPr id="25" name="Rectangle: Rounded Corners 24">
              <a:extLst>
                <a:ext uri="{FF2B5EF4-FFF2-40B4-BE49-F238E27FC236}">
                  <a16:creationId xmlns:a16="http://schemas.microsoft.com/office/drawing/2014/main" id="{6935D4CD-B939-33E9-59DA-60FDEF16FB69}"/>
                </a:ext>
              </a:extLst>
            </p:cNvPr>
            <p:cNvSpPr/>
            <p:nvPr/>
          </p:nvSpPr>
          <p:spPr>
            <a:xfrm>
              <a:off x="3931699" y="4967184"/>
              <a:ext cx="1547618" cy="1833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Roboto" panose="02000000000000000000" pitchFamily="50" charset="0"/>
                  <a:ea typeface="Roboto" panose="02000000000000000000" pitchFamily="50" charset="0"/>
                  <a:cs typeface="Roboto" panose="02000000000000000000" pitchFamily="50" charset="0"/>
                </a:rPr>
                <a:t>Page(s) viewed</a:t>
              </a:r>
            </a:p>
          </p:txBody>
        </p:sp>
      </p:grpSp>
      <p:pic>
        <p:nvPicPr>
          <p:cNvPr id="15" name="Graphic 14">
            <a:extLst>
              <a:ext uri="{FF2B5EF4-FFF2-40B4-BE49-F238E27FC236}">
                <a16:creationId xmlns:a16="http://schemas.microsoft.com/office/drawing/2014/main" id="{3B95A13F-D17B-28FD-0C01-FEBA28315D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0716" y="2771274"/>
            <a:ext cx="1236877" cy="1275529"/>
          </a:xfrm>
          <a:prstGeom prst="rect">
            <a:avLst/>
          </a:prstGeom>
        </p:spPr>
      </p:pic>
      <p:grpSp>
        <p:nvGrpSpPr>
          <p:cNvPr id="26" name="Group 25">
            <a:extLst>
              <a:ext uri="{FF2B5EF4-FFF2-40B4-BE49-F238E27FC236}">
                <a16:creationId xmlns:a16="http://schemas.microsoft.com/office/drawing/2014/main" id="{9BF03AB3-6337-1281-B857-115E2AED0DF9}"/>
              </a:ext>
            </a:extLst>
          </p:cNvPr>
          <p:cNvGrpSpPr/>
          <p:nvPr/>
        </p:nvGrpSpPr>
        <p:grpSpPr>
          <a:xfrm>
            <a:off x="9713654" y="2110439"/>
            <a:ext cx="1636452" cy="1122110"/>
            <a:chOff x="2881736" y="3275823"/>
            <a:chExt cx="1301784" cy="892629"/>
          </a:xfrm>
        </p:grpSpPr>
        <p:pic>
          <p:nvPicPr>
            <p:cNvPr id="28" name="Picture 27" descr="A person smiling in a room&#10;&#10;Description automatically generated">
              <a:extLst>
                <a:ext uri="{FF2B5EF4-FFF2-40B4-BE49-F238E27FC236}">
                  <a16:creationId xmlns:a16="http://schemas.microsoft.com/office/drawing/2014/main" id="{800C8315-B17C-BF18-B2E1-0D2E79869B19}"/>
                </a:ext>
              </a:extLst>
            </p:cNvPr>
            <p:cNvPicPr>
              <a:picLocks noChangeAspect="1"/>
            </p:cNvPicPr>
            <p:nvPr/>
          </p:nvPicPr>
          <p:blipFill>
            <a:blip r:embed="rId7"/>
            <a:stretch>
              <a:fillRect/>
            </a:stretch>
          </p:blipFill>
          <p:spPr>
            <a:xfrm>
              <a:off x="2881736" y="3275823"/>
              <a:ext cx="892629" cy="892629"/>
            </a:xfrm>
            <a:prstGeom prst="rect">
              <a:avLst/>
            </a:prstGeom>
          </p:spPr>
        </p:pic>
        <p:grpSp>
          <p:nvGrpSpPr>
            <p:cNvPr id="29" name="Group 28">
              <a:extLst>
                <a:ext uri="{FF2B5EF4-FFF2-40B4-BE49-F238E27FC236}">
                  <a16:creationId xmlns:a16="http://schemas.microsoft.com/office/drawing/2014/main" id="{9F7DB396-BC11-B351-2730-DA86B4C29F59}"/>
                </a:ext>
              </a:extLst>
            </p:cNvPr>
            <p:cNvGrpSpPr/>
            <p:nvPr/>
          </p:nvGrpSpPr>
          <p:grpSpPr>
            <a:xfrm>
              <a:off x="3707638" y="3569850"/>
              <a:ext cx="475882" cy="335320"/>
              <a:chOff x="8976270" y="475939"/>
              <a:chExt cx="357608" cy="251981"/>
            </a:xfrm>
          </p:grpSpPr>
          <p:pic>
            <p:nvPicPr>
              <p:cNvPr id="30" name="Graphic 29" descr="Morse Code with solid fill">
                <a:extLst>
                  <a:ext uri="{FF2B5EF4-FFF2-40B4-BE49-F238E27FC236}">
                    <a16:creationId xmlns:a16="http://schemas.microsoft.com/office/drawing/2014/main" id="{7F03CEFD-7AB5-F29F-0516-C5ADE03BE6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81897" y="475939"/>
                <a:ext cx="251981" cy="251981"/>
              </a:xfrm>
              <a:prstGeom prst="rect">
                <a:avLst/>
              </a:prstGeom>
            </p:spPr>
          </p:pic>
          <p:grpSp>
            <p:nvGrpSpPr>
              <p:cNvPr id="32" name="Group 31">
                <a:extLst>
                  <a:ext uri="{FF2B5EF4-FFF2-40B4-BE49-F238E27FC236}">
                    <a16:creationId xmlns:a16="http://schemas.microsoft.com/office/drawing/2014/main" id="{A6FFD3BC-877C-F1D5-8FB9-5ED843429DBB}"/>
                  </a:ext>
                </a:extLst>
              </p:cNvPr>
              <p:cNvGrpSpPr/>
              <p:nvPr/>
            </p:nvGrpSpPr>
            <p:grpSpPr>
              <a:xfrm>
                <a:off x="8976270" y="525349"/>
                <a:ext cx="100500" cy="100500"/>
                <a:chOff x="8630188" y="1321376"/>
                <a:chExt cx="198468" cy="198466"/>
              </a:xfrm>
            </p:grpSpPr>
            <p:sp>
              <p:nvSpPr>
                <p:cNvPr id="34" name="Oval 33">
                  <a:extLst>
                    <a:ext uri="{FF2B5EF4-FFF2-40B4-BE49-F238E27FC236}">
                      <a16:creationId xmlns:a16="http://schemas.microsoft.com/office/drawing/2014/main" id="{D5069782-0B4C-86D6-C012-51DC802909DC}"/>
                    </a:ext>
                  </a:extLst>
                </p:cNvPr>
                <p:cNvSpPr/>
                <p:nvPr/>
              </p:nvSpPr>
              <p:spPr>
                <a:xfrm>
                  <a:off x="8630188" y="1321376"/>
                  <a:ext cx="198468" cy="198466"/>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8BAE550-FB60-FC73-A3D0-57AE12AF9D7A}"/>
                    </a:ext>
                  </a:extLst>
                </p:cNvPr>
                <p:cNvSpPr/>
                <p:nvPr/>
              </p:nvSpPr>
              <p:spPr>
                <a:xfrm>
                  <a:off x="8674793" y="1365982"/>
                  <a:ext cx="109263" cy="109263"/>
                </a:xfrm>
                <a:prstGeom prst="ellipse">
                  <a:avLst/>
                </a:prstGeom>
                <a:solidFill>
                  <a:srgbClr val="93B3FA"/>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221982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4FBBC707-033D-0A78-754E-44A48B497DAE}"/>
              </a:ext>
            </a:extLst>
          </p:cNvPr>
          <p:cNvSpPr/>
          <p:nvPr/>
        </p:nvSpPr>
        <p:spPr>
          <a:xfrm>
            <a:off x="1012784" y="1434158"/>
            <a:ext cx="3085223" cy="4724400"/>
          </a:xfrm>
          <a:prstGeom prst="roundRect">
            <a:avLst>
              <a:gd name="adj" fmla="val 646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6731C-1BC4-72CE-9050-9BFA4F950C99}"/>
              </a:ext>
            </a:extLst>
          </p:cNvPr>
          <p:cNvSpPr>
            <a:spLocks noGrp="1"/>
          </p:cNvSpPr>
          <p:nvPr>
            <p:ph type="title"/>
          </p:nvPr>
        </p:nvSpPr>
        <p:spPr>
          <a:xfrm>
            <a:off x="857907" y="335808"/>
            <a:ext cx="10515600" cy="989598"/>
          </a:xfrm>
        </p:spPr>
        <p:txBody>
          <a:bodyPr>
            <a:noAutofit/>
          </a:bodyPr>
          <a:lstStyle/>
          <a:p>
            <a:r>
              <a:rPr lang="en-US" sz="4400" dirty="0">
                <a:latin typeface="Futura PT Medium"/>
                <a:cs typeface="Futura Medium"/>
              </a:rPr>
              <a:t>Born from a decade of </a:t>
            </a:r>
            <a:r>
              <a:rPr lang="en-US" sz="4400" i="1" dirty="0" err="1">
                <a:latin typeface="Bodoni MT"/>
                <a:cs typeface="Futura Medium"/>
              </a:rPr>
              <a:t>Digitalzone</a:t>
            </a:r>
            <a:r>
              <a:rPr lang="en-US" sz="4400" i="1" dirty="0">
                <a:latin typeface="Bodoni MT"/>
                <a:cs typeface="Futura Medium"/>
              </a:rPr>
              <a:t> </a:t>
            </a:r>
            <a:r>
              <a:rPr lang="en-US" sz="4400" dirty="0">
                <a:latin typeface="Bodoni MT"/>
                <a:cs typeface="Futura Medium"/>
              </a:rPr>
              <a:t>Data</a:t>
            </a:r>
            <a:endParaRPr lang="en-US" sz="4400" dirty="0">
              <a:latin typeface="Bodoni MT"/>
              <a:cs typeface="Didot"/>
            </a:endParaRPr>
          </a:p>
        </p:txBody>
      </p:sp>
      <p:sp>
        <p:nvSpPr>
          <p:cNvPr id="13" name="TextBox 4">
            <a:extLst>
              <a:ext uri="{FF2B5EF4-FFF2-40B4-BE49-F238E27FC236}">
                <a16:creationId xmlns:a16="http://schemas.microsoft.com/office/drawing/2014/main" id="{21D50A23-75BF-8098-82C5-1B65C2FC214A}"/>
              </a:ext>
            </a:extLst>
          </p:cNvPr>
          <p:cNvSpPr txBox="1"/>
          <p:nvPr/>
        </p:nvSpPr>
        <p:spPr>
          <a:xfrm>
            <a:off x="1713731" y="1710282"/>
            <a:ext cx="1682161" cy="1046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dirty="0">
                <a:solidFill>
                  <a:schemeClr val="accent1"/>
                </a:solidFill>
                <a:latin typeface="Futura PT Medium" panose="020B0602020204020303" pitchFamily="34" charset="0"/>
                <a:ea typeface="Roboto" panose="02000000000000000000" pitchFamily="50" charset="0"/>
                <a:cs typeface="Roboto" panose="02000000000000000000" pitchFamily="50" charset="0"/>
              </a:rPr>
              <a:t>10+</a:t>
            </a:r>
          </a:p>
          <a:p>
            <a:pPr algn="ctr"/>
            <a:r>
              <a:rPr lang="en-US" sz="1100" dirty="0">
                <a:latin typeface="Roboto" panose="02000000000000000000" pitchFamily="50" charset="0"/>
                <a:ea typeface="Roboto" panose="02000000000000000000" pitchFamily="50" charset="0"/>
                <a:cs typeface="Roboto" panose="02000000000000000000" pitchFamily="50" charset="0"/>
              </a:rPr>
              <a:t>Years of channel experience</a:t>
            </a:r>
          </a:p>
        </p:txBody>
      </p:sp>
      <p:sp>
        <p:nvSpPr>
          <p:cNvPr id="15" name="TextBox 5">
            <a:extLst>
              <a:ext uri="{FF2B5EF4-FFF2-40B4-BE49-F238E27FC236}">
                <a16:creationId xmlns:a16="http://schemas.microsoft.com/office/drawing/2014/main" id="{EB8D1613-82D0-F1DC-3AB8-4F1A9B1C22DA}"/>
              </a:ext>
            </a:extLst>
          </p:cNvPr>
          <p:cNvSpPr txBox="1"/>
          <p:nvPr/>
        </p:nvSpPr>
        <p:spPr>
          <a:xfrm>
            <a:off x="1325194" y="3054738"/>
            <a:ext cx="2459984" cy="10464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a:solidFill>
                  <a:schemeClr val="accent1"/>
                </a:solidFill>
                <a:latin typeface="Futura PT Medium" panose="020B0602020204020303" pitchFamily="34" charset="0"/>
                <a:ea typeface="Roboto"/>
                <a:cs typeface="Roboto"/>
              </a:rPr>
              <a:t>1,000's</a:t>
            </a:r>
            <a:endParaRPr lang="en-US" sz="4000">
              <a:solidFill>
                <a:schemeClr val="accent1"/>
              </a:solidFill>
              <a:latin typeface="Futura PT Medium" panose="020B0602020204020303" pitchFamily="34" charset="0"/>
              <a:ea typeface="Roboto" panose="02000000000000000000" pitchFamily="50" charset="0"/>
              <a:cs typeface="Roboto" panose="02000000000000000000" pitchFamily="50" charset="0"/>
            </a:endParaRPr>
          </a:p>
          <a:p>
            <a:pPr algn="ctr"/>
            <a:r>
              <a:rPr lang="en-US" sz="1100">
                <a:latin typeface="Roboto"/>
                <a:ea typeface="Roboto"/>
                <a:cs typeface="Roboto"/>
              </a:rPr>
              <a:t> B2B campaigns run for partners large and small </a:t>
            </a:r>
            <a:endParaRPr lang="en-US" sz="1100">
              <a:latin typeface="Roboto" panose="02000000000000000000" pitchFamily="50" charset="0"/>
              <a:ea typeface="Roboto" panose="02000000000000000000" pitchFamily="50" charset="0"/>
              <a:cs typeface="Roboto" panose="02000000000000000000" pitchFamily="50" charset="0"/>
            </a:endParaRPr>
          </a:p>
        </p:txBody>
      </p:sp>
      <p:sp>
        <p:nvSpPr>
          <p:cNvPr id="18" name="TextBox 6">
            <a:extLst>
              <a:ext uri="{FF2B5EF4-FFF2-40B4-BE49-F238E27FC236}">
                <a16:creationId xmlns:a16="http://schemas.microsoft.com/office/drawing/2014/main" id="{1A7213EC-5DD2-281D-0066-4ABF0C6A23C2}"/>
              </a:ext>
            </a:extLst>
          </p:cNvPr>
          <p:cNvSpPr txBox="1"/>
          <p:nvPr/>
        </p:nvSpPr>
        <p:spPr>
          <a:xfrm>
            <a:off x="1716847" y="4648096"/>
            <a:ext cx="1678232" cy="10464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a:solidFill>
                  <a:schemeClr val="accent1"/>
                </a:solidFill>
                <a:latin typeface="Futura PT Medium"/>
                <a:ea typeface="Roboto"/>
                <a:cs typeface="Roboto"/>
              </a:rPr>
              <a:t>120M</a:t>
            </a:r>
            <a:endParaRPr lang="en-US">
              <a:solidFill>
                <a:schemeClr val="accent1"/>
              </a:solidFill>
            </a:endParaRPr>
          </a:p>
          <a:p>
            <a:pPr algn="ctr"/>
            <a:r>
              <a:rPr lang="en-US" sz="1100">
                <a:latin typeface="Roboto"/>
                <a:ea typeface="Roboto"/>
                <a:cs typeface="Roboto"/>
              </a:rPr>
              <a:t>Unique Database Contacts</a:t>
            </a:r>
            <a:endParaRPr lang="en-US" sz="1100">
              <a:latin typeface="Roboto" panose="02000000000000000000" pitchFamily="50" charset="0"/>
              <a:ea typeface="Roboto" panose="02000000000000000000" pitchFamily="50" charset="0"/>
              <a:cs typeface="Roboto" panose="02000000000000000000" pitchFamily="50" charset="0"/>
            </a:endParaRPr>
          </a:p>
        </p:txBody>
      </p:sp>
      <p:cxnSp>
        <p:nvCxnSpPr>
          <p:cNvPr id="20" name="Straight Connector 19">
            <a:extLst>
              <a:ext uri="{FF2B5EF4-FFF2-40B4-BE49-F238E27FC236}">
                <a16:creationId xmlns:a16="http://schemas.microsoft.com/office/drawing/2014/main" id="{CA4048FC-EB6B-A294-9825-650313A960E6}"/>
              </a:ext>
            </a:extLst>
          </p:cNvPr>
          <p:cNvCxnSpPr>
            <a:cxnSpLocks/>
          </p:cNvCxnSpPr>
          <p:nvPr/>
        </p:nvCxnSpPr>
        <p:spPr>
          <a:xfrm>
            <a:off x="4542025" y="1480741"/>
            <a:ext cx="0" cy="4738390"/>
          </a:xfrm>
          <a:prstGeom prst="line">
            <a:avLst/>
          </a:prstGeom>
          <a:ln w="127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EE76D454-B901-F47B-5FE2-95D862001198}"/>
              </a:ext>
            </a:extLst>
          </p:cNvPr>
          <p:cNvGrpSpPr/>
          <p:nvPr/>
        </p:nvGrpSpPr>
        <p:grpSpPr>
          <a:xfrm>
            <a:off x="4997961" y="1722376"/>
            <a:ext cx="6253716" cy="4307379"/>
            <a:chOff x="5264409" y="1722376"/>
            <a:chExt cx="6253716" cy="4307379"/>
          </a:xfrm>
        </p:grpSpPr>
        <p:grpSp>
          <p:nvGrpSpPr>
            <p:cNvPr id="7" name="Group 6">
              <a:extLst>
                <a:ext uri="{FF2B5EF4-FFF2-40B4-BE49-F238E27FC236}">
                  <a16:creationId xmlns:a16="http://schemas.microsoft.com/office/drawing/2014/main" id="{7912D092-8575-EA26-CF12-4EECBD031299}"/>
                </a:ext>
              </a:extLst>
            </p:cNvPr>
            <p:cNvGrpSpPr/>
            <p:nvPr/>
          </p:nvGrpSpPr>
          <p:grpSpPr>
            <a:xfrm>
              <a:off x="5264410" y="5271760"/>
              <a:ext cx="6216106" cy="757995"/>
              <a:chOff x="5615636" y="5271625"/>
              <a:chExt cx="6216106" cy="757995"/>
            </a:xfrm>
          </p:grpSpPr>
          <p:sp>
            <p:nvSpPr>
              <p:cNvPr id="84" name="Rounded Rectangle 83">
                <a:extLst>
                  <a:ext uri="{FF2B5EF4-FFF2-40B4-BE49-F238E27FC236}">
                    <a16:creationId xmlns:a16="http://schemas.microsoft.com/office/drawing/2014/main" id="{3DAA5A48-1680-1CA4-4941-A3FE7523C8AC}"/>
                  </a:ext>
                </a:extLst>
              </p:cNvPr>
              <p:cNvSpPr/>
              <p:nvPr/>
            </p:nvSpPr>
            <p:spPr>
              <a:xfrm>
                <a:off x="5615636" y="5271625"/>
                <a:ext cx="6216106" cy="757995"/>
              </a:xfrm>
              <a:prstGeom prst="roundRect">
                <a:avLst>
                  <a:gd name="adj" fmla="val 19129"/>
                </a:avLst>
              </a:prstGeom>
              <a:solidFill>
                <a:schemeClr val="bg1"/>
              </a:solidFill>
              <a:ln>
                <a:solidFill>
                  <a:schemeClr val="tx1"/>
                </a:solidFill>
              </a:ln>
              <a:effectLst>
                <a:outerShdw blurRad="114300" dist="38100" dir="5520000" sx="101000" sy="101000" algn="tr" rotWithShape="0">
                  <a:prstClr val="black">
                    <a:alpha val="3208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Futura PT Medium" panose="020B0502020204020303" pitchFamily="34" charset="77"/>
                    <a:ea typeface="Roboto" panose="02000000000000000000" pitchFamily="2" charset="0"/>
                    <a:cs typeface="Roboto" panose="02000000000000000000" pitchFamily="2" charset="0"/>
                  </a:rPr>
                  <a:t>Digitalzone</a:t>
                </a:r>
                <a:r>
                  <a:rPr lang="en-US" sz="1600" dirty="0">
                    <a:solidFill>
                      <a:schemeClr val="tx1"/>
                    </a:solidFill>
                    <a:latin typeface="Futura PT Medium" panose="020B0502020204020303" pitchFamily="34" charset="77"/>
                    <a:ea typeface="Roboto" panose="02000000000000000000" pitchFamily="2" charset="0"/>
                    <a:cs typeface="Roboto" panose="02000000000000000000" pitchFamily="2" charset="0"/>
                  </a:rPr>
                  <a:t> Publications </a:t>
                </a:r>
              </a:p>
            </p:txBody>
          </p:sp>
          <p:pic>
            <p:nvPicPr>
              <p:cNvPr id="78" name="Graphic 77" descr="Closed book outline">
                <a:extLst>
                  <a:ext uri="{FF2B5EF4-FFF2-40B4-BE49-F238E27FC236}">
                    <a16:creationId xmlns:a16="http://schemas.microsoft.com/office/drawing/2014/main" id="{6A0E6368-D9DB-51D1-9595-9EAD71D7ADB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21900" y="5426035"/>
                <a:ext cx="437168" cy="437168"/>
              </a:xfrm>
              <a:prstGeom prst="rect">
                <a:avLst/>
              </a:prstGeom>
            </p:spPr>
          </p:pic>
        </p:grpSp>
        <p:cxnSp>
          <p:nvCxnSpPr>
            <p:cNvPr id="17" name="Elbow Connector 16">
              <a:extLst>
                <a:ext uri="{FF2B5EF4-FFF2-40B4-BE49-F238E27FC236}">
                  <a16:creationId xmlns:a16="http://schemas.microsoft.com/office/drawing/2014/main" id="{46C60960-78D9-AC25-F847-F92755FC8D8B}"/>
                </a:ext>
              </a:extLst>
            </p:cNvPr>
            <p:cNvCxnSpPr>
              <a:cxnSpLocks/>
              <a:endCxn id="84" idx="0"/>
            </p:cNvCxnSpPr>
            <p:nvPr/>
          </p:nvCxnSpPr>
          <p:spPr>
            <a:xfrm>
              <a:off x="7938131" y="2377198"/>
              <a:ext cx="434332" cy="289456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CBFDEA61-CD94-3E0D-8208-EB99F309F684}"/>
                </a:ext>
              </a:extLst>
            </p:cNvPr>
            <p:cNvCxnSpPr>
              <a:cxnSpLocks/>
              <a:endCxn id="84" idx="0"/>
            </p:cNvCxnSpPr>
            <p:nvPr/>
          </p:nvCxnSpPr>
          <p:spPr>
            <a:xfrm rot="10800000" flipV="1">
              <a:off x="8372464" y="2377350"/>
              <a:ext cx="381365" cy="2894409"/>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CEF1FB38-8FB5-2E0C-7401-0814292566FA}"/>
                </a:ext>
              </a:extLst>
            </p:cNvPr>
            <p:cNvCxnSpPr>
              <a:cxnSpLocks/>
              <a:endCxn id="84" idx="0"/>
            </p:cNvCxnSpPr>
            <p:nvPr/>
          </p:nvCxnSpPr>
          <p:spPr>
            <a:xfrm>
              <a:off x="7938132" y="4101313"/>
              <a:ext cx="434331" cy="117044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0D5DD583-9689-4BC9-0790-0D6EC8208621}"/>
                </a:ext>
              </a:extLst>
            </p:cNvPr>
            <p:cNvCxnSpPr>
              <a:cxnSpLocks/>
              <a:endCxn id="84" idx="0"/>
            </p:cNvCxnSpPr>
            <p:nvPr/>
          </p:nvCxnSpPr>
          <p:spPr>
            <a:xfrm rot="10800000" flipV="1">
              <a:off x="8372464" y="4100294"/>
              <a:ext cx="381365" cy="117146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233AD23-B8D0-71B8-C272-1653D3F44D56}"/>
                </a:ext>
              </a:extLst>
            </p:cNvPr>
            <p:cNvGrpSpPr/>
            <p:nvPr/>
          </p:nvGrpSpPr>
          <p:grpSpPr>
            <a:xfrm>
              <a:off x="5264409" y="1722376"/>
              <a:ext cx="2673722" cy="1309644"/>
              <a:chOff x="5615635" y="1722241"/>
              <a:chExt cx="2673722" cy="1309644"/>
            </a:xfrm>
          </p:grpSpPr>
          <p:sp>
            <p:nvSpPr>
              <p:cNvPr id="32" name="Rounded Rectangle 31">
                <a:extLst>
                  <a:ext uri="{FF2B5EF4-FFF2-40B4-BE49-F238E27FC236}">
                    <a16:creationId xmlns:a16="http://schemas.microsoft.com/office/drawing/2014/main" id="{E6284D9A-FEBE-E0C0-A696-86C072DD0336}"/>
                  </a:ext>
                </a:extLst>
              </p:cNvPr>
              <p:cNvSpPr/>
              <p:nvPr/>
            </p:nvSpPr>
            <p:spPr>
              <a:xfrm>
                <a:off x="5615635" y="1722241"/>
                <a:ext cx="2673722" cy="1309644"/>
              </a:xfrm>
              <a:prstGeom prst="roundRect">
                <a:avLst/>
              </a:prstGeom>
              <a:solidFill>
                <a:schemeClr val="accent5">
                  <a:lumMod val="20000"/>
                  <a:lumOff val="80000"/>
                </a:schemeClr>
              </a:solidFill>
              <a:ln>
                <a:noFill/>
              </a:ln>
              <a:effectLst>
                <a:outerShdw blurRad="114300" dist="38100" dir="5520000" sx="101000" sy="101000" algn="tr" rotWithShape="0">
                  <a:prstClr val="black">
                    <a:alpha val="3208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latin typeface="Futura PT Medium" panose="020B0502020204020303" pitchFamily="34" charset="77"/>
                    <a:ea typeface="Roboto" panose="02000000000000000000" pitchFamily="2" charset="0"/>
                    <a:cs typeface="Roboto" panose="02000000000000000000" pitchFamily="2" charset="0"/>
                  </a:rPr>
                  <a:t>First-party data </a:t>
                </a:r>
              </a:p>
              <a:p>
                <a:r>
                  <a:rPr lang="en-US" sz="1200" dirty="0">
                    <a:solidFill>
                      <a:schemeClr val="tx1"/>
                    </a:solidFill>
                    <a:latin typeface="Roboto" panose="02000000000000000000" pitchFamily="2" charset="0"/>
                    <a:ea typeface="Roboto" panose="02000000000000000000" pitchFamily="2" charset="0"/>
                    <a:cs typeface="Roboto" panose="02000000000000000000" pitchFamily="2" charset="0"/>
                  </a:rPr>
                  <a:t>Dynamic digital behavioral data from partner research</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3" name="Graphic 32" descr="Venn diagram outline">
                <a:extLst>
                  <a:ext uri="{FF2B5EF4-FFF2-40B4-BE49-F238E27FC236}">
                    <a16:creationId xmlns:a16="http://schemas.microsoft.com/office/drawing/2014/main" id="{76E3E156-FBCF-BD4F-16D1-60750C16C1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2115" y="2521084"/>
                <a:ext cx="437168" cy="437168"/>
              </a:xfrm>
              <a:prstGeom prst="rect">
                <a:avLst/>
              </a:prstGeom>
            </p:spPr>
          </p:pic>
        </p:grpSp>
        <p:grpSp>
          <p:nvGrpSpPr>
            <p:cNvPr id="34" name="Group 33">
              <a:extLst>
                <a:ext uri="{FF2B5EF4-FFF2-40B4-BE49-F238E27FC236}">
                  <a16:creationId xmlns:a16="http://schemas.microsoft.com/office/drawing/2014/main" id="{E7E4811D-83B8-9740-85C9-C087CA8F73A1}"/>
                </a:ext>
              </a:extLst>
            </p:cNvPr>
            <p:cNvGrpSpPr/>
            <p:nvPr/>
          </p:nvGrpSpPr>
          <p:grpSpPr>
            <a:xfrm>
              <a:off x="8753828" y="1722529"/>
              <a:ext cx="2746429" cy="1309644"/>
              <a:chOff x="9105054" y="1710282"/>
              <a:chExt cx="2746429" cy="1309644"/>
            </a:xfrm>
          </p:grpSpPr>
          <p:sp>
            <p:nvSpPr>
              <p:cNvPr id="35" name="Rounded Rectangle 34">
                <a:extLst>
                  <a:ext uri="{FF2B5EF4-FFF2-40B4-BE49-F238E27FC236}">
                    <a16:creationId xmlns:a16="http://schemas.microsoft.com/office/drawing/2014/main" id="{AD5347F2-F8D5-1C35-D675-B36531555F4F}"/>
                  </a:ext>
                </a:extLst>
              </p:cNvPr>
              <p:cNvSpPr/>
              <p:nvPr/>
            </p:nvSpPr>
            <p:spPr>
              <a:xfrm>
                <a:off x="9105054" y="1710282"/>
                <a:ext cx="2746429" cy="1309644"/>
              </a:xfrm>
              <a:prstGeom prst="roundRect">
                <a:avLst/>
              </a:prstGeom>
              <a:solidFill>
                <a:schemeClr val="accent4"/>
              </a:solidFill>
              <a:ln>
                <a:noFill/>
              </a:ln>
              <a:effectLst>
                <a:outerShdw blurRad="114300" dist="38100" dir="5520000" sx="101000" sy="101000" algn="tr" rotWithShape="0">
                  <a:prstClr val="black">
                    <a:alpha val="3208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latin typeface="Futura PT Medium" panose="020B0502020204020303" pitchFamily="34" charset="77"/>
                    <a:ea typeface="Roboto" panose="02000000000000000000" pitchFamily="2" charset="0"/>
                    <a:cs typeface="Roboto" panose="02000000000000000000" pitchFamily="2" charset="0"/>
                  </a:rPr>
                  <a:t>Industry Data</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tx1"/>
                    </a:solidFill>
                    <a:latin typeface="Roboto" panose="02000000000000000000" pitchFamily="2" charset="0"/>
                    <a:ea typeface="Roboto" panose="02000000000000000000" pitchFamily="2" charset="0"/>
                    <a:cs typeface="Roboto" panose="02000000000000000000" pitchFamily="2" charset="0"/>
                  </a:rPr>
                  <a:t>Web and industry signals </a:t>
                </a:r>
                <a:br>
                  <a:rPr lang="en-US" sz="120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dirty="0">
                    <a:solidFill>
                      <a:schemeClr val="tx1"/>
                    </a:solidFill>
                    <a:latin typeface="Roboto" panose="02000000000000000000" pitchFamily="2" charset="0"/>
                    <a:ea typeface="Roboto" panose="02000000000000000000" pitchFamily="2" charset="0"/>
                    <a:cs typeface="Roboto" panose="02000000000000000000" pitchFamily="2" charset="0"/>
                  </a:rPr>
                  <a:t>from partners</a:t>
                </a:r>
              </a:p>
            </p:txBody>
          </p:sp>
          <p:pic>
            <p:nvPicPr>
              <p:cNvPr id="37" name="Graphic 36" descr="Cycle with people outline">
                <a:extLst>
                  <a:ext uri="{FF2B5EF4-FFF2-40B4-BE49-F238E27FC236}">
                    <a16:creationId xmlns:a16="http://schemas.microsoft.com/office/drawing/2014/main" id="{D7837634-6F6C-E57B-40A7-B1B964892C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4089" y="2478642"/>
                <a:ext cx="437168" cy="437168"/>
              </a:xfrm>
              <a:prstGeom prst="rect">
                <a:avLst/>
              </a:prstGeom>
            </p:spPr>
          </p:pic>
        </p:grpSp>
        <p:grpSp>
          <p:nvGrpSpPr>
            <p:cNvPr id="38" name="Group 37">
              <a:extLst>
                <a:ext uri="{FF2B5EF4-FFF2-40B4-BE49-F238E27FC236}">
                  <a16:creationId xmlns:a16="http://schemas.microsoft.com/office/drawing/2014/main" id="{C9DC85AD-47C2-F7B5-845B-08A42157EC39}"/>
                </a:ext>
              </a:extLst>
            </p:cNvPr>
            <p:cNvGrpSpPr/>
            <p:nvPr/>
          </p:nvGrpSpPr>
          <p:grpSpPr>
            <a:xfrm>
              <a:off x="5264409" y="3499433"/>
              <a:ext cx="2673723" cy="1203760"/>
              <a:chOff x="5615635" y="3251823"/>
              <a:chExt cx="2673723" cy="1203760"/>
            </a:xfrm>
          </p:grpSpPr>
          <p:sp>
            <p:nvSpPr>
              <p:cNvPr id="39" name="Rounded Rectangle 38">
                <a:extLst>
                  <a:ext uri="{FF2B5EF4-FFF2-40B4-BE49-F238E27FC236}">
                    <a16:creationId xmlns:a16="http://schemas.microsoft.com/office/drawing/2014/main" id="{AC4431B1-C0BF-B396-51F4-3E8AE9758883}"/>
                  </a:ext>
                </a:extLst>
              </p:cNvPr>
              <p:cNvSpPr/>
              <p:nvPr/>
            </p:nvSpPr>
            <p:spPr>
              <a:xfrm>
                <a:off x="5615635" y="3251823"/>
                <a:ext cx="2673723" cy="1203760"/>
              </a:xfrm>
              <a:prstGeom prst="roundRect">
                <a:avLst/>
              </a:prstGeom>
              <a:solidFill>
                <a:schemeClr val="accent2"/>
              </a:solidFill>
              <a:ln>
                <a:noFill/>
              </a:ln>
              <a:effectLst>
                <a:outerShdw blurRad="114300" dist="38100" dir="5520000" sx="101000" sy="101000" algn="tr" rotWithShape="0">
                  <a:prstClr val="black">
                    <a:alpha val="3208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latin typeface="Futura PT Medium" panose="020B0502020204020303" pitchFamily="34" charset="77"/>
                    <a:ea typeface="Roboto" panose="02000000000000000000" pitchFamily="2" charset="0"/>
                    <a:cs typeface="Roboto" panose="02000000000000000000" pitchFamily="2" charset="0"/>
                  </a:rPr>
                  <a:t>Zero-party data </a:t>
                </a:r>
              </a:p>
              <a:p>
                <a:r>
                  <a:rPr lang="en-US" sz="1200" dirty="0">
                    <a:solidFill>
                      <a:schemeClr val="tx1"/>
                    </a:solidFill>
                    <a:latin typeface="Roboto" panose="02000000000000000000" pitchFamily="2" charset="0"/>
                    <a:ea typeface="Roboto" panose="02000000000000000000" pitchFamily="2" charset="0"/>
                    <a:cs typeface="Roboto" panose="02000000000000000000" pitchFamily="2" charset="0"/>
                  </a:rPr>
                  <a:t>Dynamic campaign and content engagement data</a:t>
                </a:r>
              </a:p>
            </p:txBody>
          </p:sp>
          <p:pic>
            <p:nvPicPr>
              <p:cNvPr id="40" name="Graphic 39" descr="Users outline">
                <a:extLst>
                  <a:ext uri="{FF2B5EF4-FFF2-40B4-BE49-F238E27FC236}">
                    <a16:creationId xmlns:a16="http://schemas.microsoft.com/office/drawing/2014/main" id="{40BDBCEE-8B1B-05CB-4B35-882C817E56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4978" y="4018415"/>
                <a:ext cx="437168" cy="437168"/>
              </a:xfrm>
              <a:prstGeom prst="rect">
                <a:avLst/>
              </a:prstGeom>
            </p:spPr>
          </p:pic>
        </p:grpSp>
        <p:grpSp>
          <p:nvGrpSpPr>
            <p:cNvPr id="41" name="Group 40">
              <a:extLst>
                <a:ext uri="{FF2B5EF4-FFF2-40B4-BE49-F238E27FC236}">
                  <a16:creationId xmlns:a16="http://schemas.microsoft.com/office/drawing/2014/main" id="{5F8DA276-2ED4-EBF9-22DB-3355D71473D0}"/>
                </a:ext>
              </a:extLst>
            </p:cNvPr>
            <p:cNvGrpSpPr/>
            <p:nvPr/>
          </p:nvGrpSpPr>
          <p:grpSpPr>
            <a:xfrm>
              <a:off x="8753828" y="3496471"/>
              <a:ext cx="2764297" cy="1207647"/>
              <a:chOff x="9105054" y="3248861"/>
              <a:chExt cx="2764297" cy="1207647"/>
            </a:xfrm>
          </p:grpSpPr>
          <p:sp>
            <p:nvSpPr>
              <p:cNvPr id="42" name="Rounded Rectangle 41">
                <a:extLst>
                  <a:ext uri="{FF2B5EF4-FFF2-40B4-BE49-F238E27FC236}">
                    <a16:creationId xmlns:a16="http://schemas.microsoft.com/office/drawing/2014/main" id="{D4D41773-79EC-FF5E-20AD-5EC5841F50E0}"/>
                  </a:ext>
                </a:extLst>
              </p:cNvPr>
              <p:cNvSpPr/>
              <p:nvPr/>
            </p:nvSpPr>
            <p:spPr>
              <a:xfrm>
                <a:off x="9105054" y="3248861"/>
                <a:ext cx="2764297" cy="1207647"/>
              </a:xfrm>
              <a:prstGeom prst="roundRect">
                <a:avLst/>
              </a:prstGeom>
              <a:solidFill>
                <a:schemeClr val="accent3"/>
              </a:solidFill>
              <a:ln>
                <a:noFill/>
              </a:ln>
              <a:effectLst>
                <a:outerShdw blurRad="114300" dist="38100" dir="5520000" sx="101000" sy="101000" algn="tr" rotWithShape="0">
                  <a:prstClr val="black">
                    <a:alpha val="3208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latin typeface="Futura PT Medium" panose="020B0502020204020303" pitchFamily="34" charset="77"/>
                    <a:ea typeface="Roboto" panose="02000000000000000000" pitchFamily="2" charset="0"/>
                    <a:cs typeface="Roboto" panose="02000000000000000000" pitchFamily="2" charset="0"/>
                  </a:rPr>
                  <a:t>Proprietary ID graph</a:t>
                </a:r>
              </a:p>
              <a:p>
                <a:r>
                  <a:rPr lang="en-US" sz="1200" dirty="0">
                    <a:solidFill>
                      <a:schemeClr val="tx1"/>
                    </a:solidFill>
                    <a:latin typeface="Roboto" panose="02000000000000000000" pitchFamily="2" charset="0"/>
                    <a:ea typeface="Roboto" panose="02000000000000000000" pitchFamily="2" charset="0"/>
                    <a:cs typeface="Roboto" panose="02000000000000000000" pitchFamily="2" charset="0"/>
                  </a:rPr>
                  <a:t>Owned database with </a:t>
                </a:r>
                <a:br>
                  <a:rPr lang="en-US" sz="120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dirty="0">
                    <a:solidFill>
                      <a:schemeClr val="tx1"/>
                    </a:solidFill>
                    <a:latin typeface="Roboto" panose="02000000000000000000" pitchFamily="2" charset="0"/>
                    <a:ea typeface="Roboto" panose="02000000000000000000" pitchFamily="2" charset="0"/>
                    <a:cs typeface="Roboto" panose="02000000000000000000" pitchFamily="2" charset="0"/>
                  </a:rPr>
                  <a:t>120M+ unique business professionals</a:t>
                </a:r>
              </a:p>
            </p:txBody>
          </p:sp>
          <p:pic>
            <p:nvPicPr>
              <p:cNvPr id="43" name="Picture 42">
                <a:extLst>
                  <a:ext uri="{FF2B5EF4-FFF2-40B4-BE49-F238E27FC236}">
                    <a16:creationId xmlns:a16="http://schemas.microsoft.com/office/drawing/2014/main" id="{053D598B-160E-3526-441F-6340CB0BD954}"/>
                  </a:ext>
                </a:extLst>
              </p:cNvPr>
              <p:cNvPicPr>
                <a:picLocks noChangeAspect="1"/>
              </p:cNvPicPr>
              <p:nvPr/>
            </p:nvPicPr>
            <p:blipFill>
              <a:blip r:embed="rId11"/>
              <a:stretch>
                <a:fillRect/>
              </a:stretch>
            </p:blipFill>
            <p:spPr>
              <a:xfrm>
                <a:off x="11369705" y="3937477"/>
                <a:ext cx="422464" cy="416597"/>
              </a:xfrm>
              <a:prstGeom prst="rect">
                <a:avLst/>
              </a:prstGeom>
            </p:spPr>
          </p:pic>
        </p:grpSp>
      </p:grpSp>
      <p:sp>
        <p:nvSpPr>
          <p:cNvPr id="3" name="Slide Number Placeholder 4">
            <a:extLst>
              <a:ext uri="{FF2B5EF4-FFF2-40B4-BE49-F238E27FC236}">
                <a16:creationId xmlns:a16="http://schemas.microsoft.com/office/drawing/2014/main" id="{19BB890D-96A9-C472-AF14-1F16B8EE325E}"/>
              </a:ext>
            </a:extLst>
          </p:cNvPr>
          <p:cNvSpPr>
            <a:spLocks noGrp="1"/>
          </p:cNvSpPr>
          <p:nvPr>
            <p:ph type="sldNum" sz="quarter" idx="12"/>
          </p:nvPr>
        </p:nvSpPr>
        <p:spPr>
          <a:xfrm>
            <a:off x="8610600" y="6356350"/>
            <a:ext cx="2743200" cy="365125"/>
          </a:xfrm>
        </p:spPr>
        <p:txBody>
          <a:bodyPr/>
          <a:lstStyle>
            <a:lvl1pPr>
              <a:defRPr b="0" i="0"/>
            </a:lvl1pPr>
          </a:lstStyle>
          <a:p>
            <a:fld id="{5CD1805C-659E-DD41-A78E-25122309D607}" type="slidenum">
              <a:rPr lang="en-US" smtClean="0"/>
              <a:pPr/>
              <a:t>2</a:t>
            </a:fld>
            <a:endParaRPr lang="en-US" dirty="0"/>
          </a:p>
        </p:txBody>
      </p:sp>
    </p:spTree>
    <p:extLst>
      <p:ext uri="{BB962C8B-B14F-4D97-AF65-F5344CB8AC3E}">
        <p14:creationId xmlns:p14="http://schemas.microsoft.com/office/powerpoint/2010/main" val="1843907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5B5E25B9-B048-CE5E-3B6B-E18D28B949DD}"/>
              </a:ext>
            </a:extLst>
          </p:cNvPr>
          <p:cNvGrpSpPr>
            <a:grpSpLocks noChangeAspect="1"/>
          </p:cNvGrpSpPr>
          <p:nvPr/>
        </p:nvGrpSpPr>
        <p:grpSpPr>
          <a:xfrm>
            <a:off x="4882730" y="-145035"/>
            <a:ext cx="7612394" cy="3563778"/>
            <a:chOff x="2623212" y="3364021"/>
            <a:chExt cx="8737407" cy="4090457"/>
          </a:xfrm>
          <a:effectLst>
            <a:outerShdw blurRad="50800" dist="38100" dir="8100000" algn="tr" rotWithShape="0">
              <a:prstClr val="black">
                <a:alpha val="3643"/>
              </a:prstClr>
            </a:outerShdw>
          </a:effectLst>
        </p:grpSpPr>
        <p:pic>
          <p:nvPicPr>
            <p:cNvPr id="25" name="Picture 24" descr="A close-up of numbers&#10;&#10;Description automatically generated">
              <a:extLst>
                <a:ext uri="{FF2B5EF4-FFF2-40B4-BE49-F238E27FC236}">
                  <a16:creationId xmlns:a16="http://schemas.microsoft.com/office/drawing/2014/main" id="{683B1688-21F8-94A0-A03F-408DFA96FA0C}"/>
                </a:ext>
              </a:extLst>
            </p:cNvPr>
            <p:cNvPicPr>
              <a:picLocks noChangeAspect="1"/>
            </p:cNvPicPr>
            <p:nvPr/>
          </p:nvPicPr>
          <p:blipFill>
            <a:blip r:embed="rId3">
              <a:alphaModFix amt="79000"/>
            </a:blip>
            <a:stretch>
              <a:fillRect/>
            </a:stretch>
          </p:blipFill>
          <p:spPr>
            <a:xfrm>
              <a:off x="7204408" y="6415013"/>
              <a:ext cx="1196792" cy="747995"/>
            </a:xfrm>
            <a:prstGeom prst="roundRect">
              <a:avLst/>
            </a:prstGeom>
            <a:effectLst/>
          </p:spPr>
        </p:pic>
        <p:pic>
          <p:nvPicPr>
            <p:cNvPr id="29" name="Picture 28" descr="A screenshot of a white screen&#10;&#10;Description automatically generated">
              <a:extLst>
                <a:ext uri="{FF2B5EF4-FFF2-40B4-BE49-F238E27FC236}">
                  <a16:creationId xmlns:a16="http://schemas.microsoft.com/office/drawing/2014/main" id="{F1B19FB3-10BB-4C80-3F09-79544A29422C}"/>
                </a:ext>
              </a:extLst>
            </p:cNvPr>
            <p:cNvPicPr>
              <a:picLocks noChangeAspect="1"/>
            </p:cNvPicPr>
            <p:nvPr/>
          </p:nvPicPr>
          <p:blipFill>
            <a:blip r:embed="rId4">
              <a:alphaModFix amt="79000"/>
            </a:blip>
            <a:srcRect t="-5221" r="16767"/>
            <a:stretch/>
          </p:blipFill>
          <p:spPr>
            <a:xfrm>
              <a:off x="7996363" y="3471663"/>
              <a:ext cx="3167727" cy="1169422"/>
            </a:xfrm>
            <a:prstGeom prst="roundRect">
              <a:avLst/>
            </a:prstGeom>
            <a:effectLst/>
          </p:spPr>
        </p:pic>
        <p:pic>
          <p:nvPicPr>
            <p:cNvPr id="31" name="Picture 30" descr="A screenshot of a white screen&#10;&#10;Description automatically generated">
              <a:extLst>
                <a:ext uri="{FF2B5EF4-FFF2-40B4-BE49-F238E27FC236}">
                  <a16:creationId xmlns:a16="http://schemas.microsoft.com/office/drawing/2014/main" id="{F25E92A6-D8E1-69B7-1DDF-15579288CCD8}"/>
                </a:ext>
              </a:extLst>
            </p:cNvPr>
            <p:cNvPicPr>
              <a:picLocks noChangeAspect="1"/>
            </p:cNvPicPr>
            <p:nvPr/>
          </p:nvPicPr>
          <p:blipFill>
            <a:blip r:embed="rId5">
              <a:alphaModFix amt="32000"/>
            </a:blip>
            <a:stretch>
              <a:fillRect/>
            </a:stretch>
          </p:blipFill>
          <p:spPr>
            <a:xfrm>
              <a:off x="5544652" y="5120920"/>
              <a:ext cx="1980565" cy="1180887"/>
            </a:xfrm>
            <a:prstGeom prst="roundRect">
              <a:avLst/>
            </a:prstGeom>
            <a:effectLst/>
          </p:spPr>
        </p:pic>
        <p:pic>
          <p:nvPicPr>
            <p:cNvPr id="33" name="Picture 32" descr="A screenshot of a computer&#10;&#10;Description automatically generated">
              <a:extLst>
                <a:ext uri="{FF2B5EF4-FFF2-40B4-BE49-F238E27FC236}">
                  <a16:creationId xmlns:a16="http://schemas.microsoft.com/office/drawing/2014/main" id="{DF1D49CC-DCA9-CD74-8E7A-4DAE049295F4}"/>
                </a:ext>
              </a:extLst>
            </p:cNvPr>
            <p:cNvPicPr>
              <a:picLocks noChangeAspect="1"/>
            </p:cNvPicPr>
            <p:nvPr/>
          </p:nvPicPr>
          <p:blipFill>
            <a:blip r:embed="rId6">
              <a:alphaModFix amt="43000"/>
            </a:blip>
            <a:stretch>
              <a:fillRect/>
            </a:stretch>
          </p:blipFill>
          <p:spPr>
            <a:xfrm>
              <a:off x="9277184" y="6273591"/>
              <a:ext cx="1980565" cy="1180887"/>
            </a:xfrm>
            <a:prstGeom prst="roundRect">
              <a:avLst/>
            </a:prstGeom>
            <a:effectLst/>
          </p:spPr>
        </p:pic>
        <p:pic>
          <p:nvPicPr>
            <p:cNvPr id="35" name="Picture 34" descr="A screenshot of a white box&#10;&#10;Description automatically generated">
              <a:extLst>
                <a:ext uri="{FF2B5EF4-FFF2-40B4-BE49-F238E27FC236}">
                  <a16:creationId xmlns:a16="http://schemas.microsoft.com/office/drawing/2014/main" id="{BFABD5DC-A0F7-E242-9292-8A221EF5E8FB}"/>
                </a:ext>
              </a:extLst>
            </p:cNvPr>
            <p:cNvPicPr>
              <a:picLocks noChangeAspect="1"/>
            </p:cNvPicPr>
            <p:nvPr/>
          </p:nvPicPr>
          <p:blipFill>
            <a:blip r:embed="rId7">
              <a:alphaModFix amt="79000"/>
            </a:blip>
            <a:srcRect t="37857"/>
            <a:stretch/>
          </p:blipFill>
          <p:spPr>
            <a:xfrm>
              <a:off x="5915260" y="3364021"/>
              <a:ext cx="1980565" cy="721367"/>
            </a:xfrm>
            <a:prstGeom prst="roundRect">
              <a:avLst/>
            </a:prstGeom>
            <a:effectLst/>
          </p:spPr>
        </p:pic>
        <p:pic>
          <p:nvPicPr>
            <p:cNvPr id="37" name="Picture 36" descr="A screenshot of a white box&#10;&#10;Description automatically generated">
              <a:extLst>
                <a:ext uri="{FF2B5EF4-FFF2-40B4-BE49-F238E27FC236}">
                  <a16:creationId xmlns:a16="http://schemas.microsoft.com/office/drawing/2014/main" id="{E7D3D916-F681-5770-1FDA-BACAAE2AC1BD}"/>
                </a:ext>
              </a:extLst>
            </p:cNvPr>
            <p:cNvPicPr>
              <a:picLocks noChangeAspect="1"/>
            </p:cNvPicPr>
            <p:nvPr/>
          </p:nvPicPr>
          <p:blipFill>
            <a:blip r:embed="rId8">
              <a:alphaModFix amt="79000"/>
            </a:blip>
            <a:stretch>
              <a:fillRect/>
            </a:stretch>
          </p:blipFill>
          <p:spPr>
            <a:xfrm>
              <a:off x="3363013" y="4921487"/>
              <a:ext cx="1980565" cy="1160823"/>
            </a:xfrm>
            <a:prstGeom prst="roundRect">
              <a:avLst/>
            </a:prstGeom>
            <a:effectLst/>
          </p:spPr>
        </p:pic>
        <p:pic>
          <p:nvPicPr>
            <p:cNvPr id="39" name="Picture 38" descr="A screenshot of a company size&#10;&#10;Description automatically generated">
              <a:extLst>
                <a:ext uri="{FF2B5EF4-FFF2-40B4-BE49-F238E27FC236}">
                  <a16:creationId xmlns:a16="http://schemas.microsoft.com/office/drawing/2014/main" id="{56B20E0C-321A-7B00-DB61-DA6953DFDCDF}"/>
                </a:ext>
              </a:extLst>
            </p:cNvPr>
            <p:cNvPicPr>
              <a:picLocks noChangeAspect="1"/>
            </p:cNvPicPr>
            <p:nvPr/>
          </p:nvPicPr>
          <p:blipFill>
            <a:blip r:embed="rId9">
              <a:alphaModFix amt="79000"/>
            </a:blip>
            <a:stretch>
              <a:fillRect/>
            </a:stretch>
          </p:blipFill>
          <p:spPr>
            <a:xfrm>
              <a:off x="9380054" y="4829262"/>
              <a:ext cx="1980565" cy="1169422"/>
            </a:xfrm>
            <a:prstGeom prst="roundRect">
              <a:avLst/>
            </a:prstGeom>
            <a:effectLst/>
          </p:spPr>
        </p:pic>
        <p:pic>
          <p:nvPicPr>
            <p:cNvPr id="41" name="Picture 40" descr="A screenshot of a white screen&#10;&#10;Description automatically generated">
              <a:extLst>
                <a:ext uri="{FF2B5EF4-FFF2-40B4-BE49-F238E27FC236}">
                  <a16:creationId xmlns:a16="http://schemas.microsoft.com/office/drawing/2014/main" id="{1740BE11-9509-D52F-A9AA-1BB74D144AB4}"/>
                </a:ext>
              </a:extLst>
            </p:cNvPr>
            <p:cNvPicPr>
              <a:picLocks noChangeAspect="1"/>
            </p:cNvPicPr>
            <p:nvPr/>
          </p:nvPicPr>
          <p:blipFill>
            <a:blip r:embed="rId10">
              <a:alphaModFix amt="79000"/>
            </a:blip>
            <a:stretch>
              <a:fillRect/>
            </a:stretch>
          </p:blipFill>
          <p:spPr>
            <a:xfrm>
              <a:off x="3881936" y="3639409"/>
              <a:ext cx="1980565" cy="1169422"/>
            </a:xfrm>
            <a:prstGeom prst="roundRect">
              <a:avLst/>
            </a:prstGeom>
            <a:effectLst/>
          </p:spPr>
        </p:pic>
        <p:pic>
          <p:nvPicPr>
            <p:cNvPr id="21" name="Picture 20" descr="A close-up of a number&#10;&#10;Description automatically generated">
              <a:extLst>
                <a:ext uri="{FF2B5EF4-FFF2-40B4-BE49-F238E27FC236}">
                  <a16:creationId xmlns:a16="http://schemas.microsoft.com/office/drawing/2014/main" id="{629FB3F3-9E07-E24E-93E9-3562F408C0C9}"/>
                </a:ext>
              </a:extLst>
            </p:cNvPr>
            <p:cNvPicPr>
              <a:picLocks noChangeAspect="1"/>
            </p:cNvPicPr>
            <p:nvPr/>
          </p:nvPicPr>
          <p:blipFill>
            <a:blip r:embed="rId11">
              <a:alphaModFix amt="33000"/>
            </a:blip>
            <a:stretch>
              <a:fillRect/>
            </a:stretch>
          </p:blipFill>
          <p:spPr>
            <a:xfrm>
              <a:off x="2623212" y="3436823"/>
              <a:ext cx="1158186" cy="747995"/>
            </a:xfrm>
            <a:prstGeom prst="roundRect">
              <a:avLst/>
            </a:prstGeom>
            <a:effectLst/>
          </p:spPr>
        </p:pic>
        <p:pic>
          <p:nvPicPr>
            <p:cNvPr id="23" name="Picture 22" descr="A close-up of a number&#10;&#10;Description automatically generated">
              <a:extLst>
                <a:ext uri="{FF2B5EF4-FFF2-40B4-BE49-F238E27FC236}">
                  <a16:creationId xmlns:a16="http://schemas.microsoft.com/office/drawing/2014/main" id="{1E3AED0F-20DB-8CF9-6975-577DA3875EB0}"/>
                </a:ext>
              </a:extLst>
            </p:cNvPr>
            <p:cNvPicPr>
              <a:picLocks noChangeAspect="1"/>
            </p:cNvPicPr>
            <p:nvPr/>
          </p:nvPicPr>
          <p:blipFill>
            <a:blip r:embed="rId12">
              <a:alphaModFix amt="79000"/>
            </a:blip>
            <a:stretch>
              <a:fillRect/>
            </a:stretch>
          </p:blipFill>
          <p:spPr>
            <a:xfrm>
              <a:off x="7596459" y="4734264"/>
              <a:ext cx="1191966" cy="747995"/>
            </a:xfrm>
            <a:prstGeom prst="roundRect">
              <a:avLst/>
            </a:prstGeom>
            <a:effectLst/>
          </p:spPr>
        </p:pic>
        <p:pic>
          <p:nvPicPr>
            <p:cNvPr id="44" name="Content Placeholder 18" descr="A close-up of a number&#10;&#10;Description automatically generated">
              <a:extLst>
                <a:ext uri="{FF2B5EF4-FFF2-40B4-BE49-F238E27FC236}">
                  <a16:creationId xmlns:a16="http://schemas.microsoft.com/office/drawing/2014/main" id="{4855B75F-D08F-B96C-1382-CD021439D610}"/>
                </a:ext>
              </a:extLst>
            </p:cNvPr>
            <p:cNvPicPr>
              <a:picLocks noChangeAspect="1"/>
            </p:cNvPicPr>
            <p:nvPr/>
          </p:nvPicPr>
          <p:blipFill>
            <a:blip r:embed="rId13">
              <a:alphaModFix amt="39000"/>
            </a:blip>
            <a:stretch>
              <a:fillRect/>
            </a:stretch>
          </p:blipFill>
          <p:spPr>
            <a:xfrm>
              <a:off x="8118156" y="5624993"/>
              <a:ext cx="1117836" cy="676815"/>
            </a:xfrm>
            <a:prstGeom prst="roundRect">
              <a:avLst/>
            </a:prstGeom>
            <a:noFill/>
            <a:ln>
              <a:noFill/>
            </a:ln>
            <a:effectLst/>
          </p:spPr>
        </p:pic>
        <p:pic>
          <p:nvPicPr>
            <p:cNvPr id="45" name="Picture 44" descr="A close-up of a number&#10;&#10;Description automatically generated">
              <a:extLst>
                <a:ext uri="{FF2B5EF4-FFF2-40B4-BE49-F238E27FC236}">
                  <a16:creationId xmlns:a16="http://schemas.microsoft.com/office/drawing/2014/main" id="{02F9352A-4B1E-DDA3-E071-B0A3B0067A11}"/>
                </a:ext>
              </a:extLst>
            </p:cNvPr>
            <p:cNvPicPr>
              <a:picLocks noChangeAspect="1"/>
            </p:cNvPicPr>
            <p:nvPr/>
          </p:nvPicPr>
          <p:blipFill>
            <a:blip r:embed="rId14">
              <a:alphaModFix amt="65000"/>
            </a:blip>
            <a:stretch>
              <a:fillRect/>
            </a:stretch>
          </p:blipFill>
          <p:spPr>
            <a:xfrm>
              <a:off x="6055244" y="4216880"/>
              <a:ext cx="1196792" cy="747995"/>
            </a:xfrm>
            <a:prstGeom prst="roundRect">
              <a:avLst/>
            </a:prstGeom>
            <a:effectLst/>
          </p:spPr>
        </p:pic>
      </p:grpSp>
      <p:sp>
        <p:nvSpPr>
          <p:cNvPr id="4" name="Content Placeholder 2">
            <a:extLst>
              <a:ext uri="{FF2B5EF4-FFF2-40B4-BE49-F238E27FC236}">
                <a16:creationId xmlns:a16="http://schemas.microsoft.com/office/drawing/2014/main" id="{BFAC05FA-6EC6-F899-53BD-1A71C972D0FA}"/>
              </a:ext>
            </a:extLst>
          </p:cNvPr>
          <p:cNvSpPr txBox="1">
            <a:spLocks/>
          </p:cNvSpPr>
          <p:nvPr/>
        </p:nvSpPr>
        <p:spPr>
          <a:xfrm>
            <a:off x="587389" y="2615673"/>
            <a:ext cx="4939887" cy="194493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600"/>
              </a:spcAft>
              <a:buFont typeface="Arial" panose="020B0604020202020204" pitchFamily="34" charset="0"/>
              <a:buNone/>
            </a:pPr>
            <a:r>
              <a:rPr lang="en-US" sz="1400" dirty="0">
                <a:latin typeface="Roboto"/>
                <a:ea typeface="Roboto"/>
                <a:cs typeface="Roboto"/>
              </a:rPr>
              <a:t>Our integrated brand-to-demand campaigns, supercharged by the Journey Pixel, allow us to deliver </a:t>
            </a:r>
            <a:r>
              <a:rPr lang="en-US" sz="1400" b="1" dirty="0">
                <a:latin typeface="Roboto"/>
                <a:ea typeface="Roboto"/>
                <a:cs typeface="Roboto"/>
              </a:rPr>
              <a:t>connected identity resolution across the entire user journey </a:t>
            </a:r>
            <a:r>
              <a:rPr lang="en-US" sz="1400" dirty="0">
                <a:latin typeface="Roboto"/>
                <a:ea typeface="Roboto"/>
                <a:cs typeface="Roboto"/>
              </a:rPr>
              <a:t>for the most relevant lead experience and more accurate lead qualification. </a:t>
            </a:r>
          </a:p>
          <a:p>
            <a:pPr marL="0" indent="0">
              <a:lnSpc>
                <a:spcPct val="110000"/>
              </a:lnSpc>
              <a:spcBef>
                <a:spcPts val="0"/>
              </a:spcBef>
              <a:spcAft>
                <a:spcPts val="600"/>
              </a:spcAft>
              <a:buFont typeface="Arial" panose="020B0604020202020204" pitchFamily="34" charset="0"/>
              <a:buNone/>
            </a:pPr>
            <a:r>
              <a:rPr lang="en-US" sz="1400" dirty="0"/>
              <a:t>We’re committed to a zero-waste demand generation philosophy. Delivering seamless brand experiences and being more where it matters.</a:t>
            </a:r>
          </a:p>
          <a:p>
            <a:pPr marL="0" indent="0">
              <a:lnSpc>
                <a:spcPct val="110000"/>
              </a:lnSpc>
              <a:spcBef>
                <a:spcPts val="0"/>
              </a:spcBef>
              <a:spcAft>
                <a:spcPts val="600"/>
              </a:spcAft>
              <a:buFont typeface="Arial" panose="020B0604020202020204" pitchFamily="34" charset="0"/>
              <a:buNone/>
            </a:pPr>
            <a:r>
              <a:rPr lang="en-US" sz="1400" i="1" dirty="0"/>
              <a:t>More agile. More personalized. More strategic. </a:t>
            </a:r>
            <a:r>
              <a:rPr lang="en-US" sz="1400" b="1" dirty="0"/>
              <a:t>Zero waste.</a:t>
            </a:r>
          </a:p>
        </p:txBody>
      </p:sp>
      <p:sp>
        <p:nvSpPr>
          <p:cNvPr id="5" name="Title 1">
            <a:extLst>
              <a:ext uri="{FF2B5EF4-FFF2-40B4-BE49-F238E27FC236}">
                <a16:creationId xmlns:a16="http://schemas.microsoft.com/office/drawing/2014/main" id="{A146805A-9CA9-4657-00D3-1DCCB026AAB0}"/>
              </a:ext>
            </a:extLst>
          </p:cNvPr>
          <p:cNvSpPr txBox="1">
            <a:spLocks/>
          </p:cNvSpPr>
          <p:nvPr/>
        </p:nvSpPr>
        <p:spPr>
          <a:xfrm>
            <a:off x="577558" y="702202"/>
            <a:ext cx="5531024" cy="179917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800" b="0" i="0" kern="1200">
                <a:solidFill>
                  <a:schemeClr val="tx1"/>
                </a:solidFill>
                <a:latin typeface="Futura PT Medium" panose="020B0502020204020303" pitchFamily="34" charset="77"/>
                <a:ea typeface="+mj-ea"/>
                <a:cs typeface="Futura Medium" panose="020B0602020204020303" pitchFamily="34" charset="-79"/>
              </a:defRPr>
            </a:lvl1pPr>
          </a:lstStyle>
          <a:p>
            <a:r>
              <a:rPr lang="en-US" dirty="0"/>
              <a:t>Delivering lead journey transparency</a:t>
            </a:r>
          </a:p>
        </p:txBody>
      </p:sp>
      <p:sp>
        <p:nvSpPr>
          <p:cNvPr id="54" name="Rounded Rectangle 53">
            <a:extLst>
              <a:ext uri="{FF2B5EF4-FFF2-40B4-BE49-F238E27FC236}">
                <a16:creationId xmlns:a16="http://schemas.microsoft.com/office/drawing/2014/main" id="{CD045935-C49B-9D65-8B90-13F74F55B0E5}"/>
              </a:ext>
            </a:extLst>
          </p:cNvPr>
          <p:cNvSpPr/>
          <p:nvPr/>
        </p:nvSpPr>
        <p:spPr>
          <a:xfrm>
            <a:off x="6150927" y="2588139"/>
            <a:ext cx="2608466" cy="1661208"/>
          </a:xfrm>
          <a:prstGeom prst="roundRect">
            <a:avLst/>
          </a:prstGeom>
          <a:solidFill>
            <a:schemeClr val="accent1">
              <a:lumMod val="20000"/>
              <a:lumOff val="80000"/>
            </a:schemeClr>
          </a:solidFill>
          <a:ln>
            <a:noFill/>
          </a:ln>
          <a:effectLst>
            <a:outerShdw blurRad="114300" dist="38100" dir="5520000" sx="101000" sy="101000" algn="tr" rotWithShape="0">
              <a:prstClr val="black">
                <a:alpha val="1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Futura PT Medium" panose="020B0502020204020303" pitchFamily="34" charset="77"/>
                <a:ea typeface="Roboto"/>
                <a:cs typeface="Roboto"/>
              </a:rPr>
              <a:t>First-party reach</a:t>
            </a:r>
          </a:p>
          <a:p>
            <a:endParaRPr lang="en-US" sz="1200" dirty="0">
              <a:solidFill>
                <a:schemeClr val="tx1"/>
              </a:solidFill>
              <a:latin typeface="Roboto"/>
              <a:ea typeface="Roboto"/>
              <a:cs typeface="Roboto"/>
            </a:endParaRPr>
          </a:p>
          <a:p>
            <a:r>
              <a:rPr lang="en-US" sz="1200" dirty="0">
                <a:solidFill>
                  <a:schemeClr val="tx1"/>
                </a:solidFill>
                <a:latin typeface="Roboto"/>
                <a:ea typeface="Roboto"/>
                <a:cs typeface="Roboto"/>
              </a:rPr>
              <a:t>Contact-level targeting throughout your program for relevant messaging.</a:t>
            </a:r>
          </a:p>
        </p:txBody>
      </p:sp>
      <p:sp>
        <p:nvSpPr>
          <p:cNvPr id="55" name="Rounded Rectangle 54">
            <a:extLst>
              <a:ext uri="{FF2B5EF4-FFF2-40B4-BE49-F238E27FC236}">
                <a16:creationId xmlns:a16="http://schemas.microsoft.com/office/drawing/2014/main" id="{7A84D072-82D3-F4D8-866E-1BB212497184}"/>
              </a:ext>
            </a:extLst>
          </p:cNvPr>
          <p:cNvSpPr/>
          <p:nvPr/>
        </p:nvSpPr>
        <p:spPr>
          <a:xfrm>
            <a:off x="6150927" y="4481774"/>
            <a:ext cx="2615518" cy="1730238"/>
          </a:xfrm>
          <a:prstGeom prst="roundRect">
            <a:avLst/>
          </a:prstGeom>
          <a:solidFill>
            <a:schemeClr val="accent4"/>
          </a:solidFill>
          <a:ln>
            <a:noFill/>
          </a:ln>
          <a:effectLst>
            <a:outerShdw blurRad="114300" dist="38100" dir="5520000" sx="101000" sy="101000" algn="tr" rotWithShape="0">
              <a:prstClr val="black">
                <a:alpha val="1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Futura PT Medium" panose="020B0502020204020303" pitchFamily="34" charset="77"/>
                <a:ea typeface="Roboto"/>
                <a:cs typeface="Roboto"/>
              </a:rPr>
              <a:t>Contact-level reporting</a:t>
            </a:r>
          </a:p>
          <a:p>
            <a:endParaRPr lang="en-US" sz="1200" dirty="0">
              <a:solidFill>
                <a:schemeClr val="tx1"/>
              </a:solidFill>
              <a:latin typeface="Roboto"/>
              <a:ea typeface="Roboto"/>
              <a:cs typeface="Roboto"/>
            </a:endParaRPr>
          </a:p>
          <a:p>
            <a:r>
              <a:rPr lang="en-US" sz="1200" dirty="0">
                <a:solidFill>
                  <a:schemeClr val="tx1"/>
                </a:solidFill>
                <a:latin typeface="Roboto"/>
                <a:ea typeface="Roboto"/>
                <a:cs typeface="Roboto"/>
              </a:rPr>
              <a:t>Visibility into the account and contact-level data for insights-driven nurture.</a:t>
            </a:r>
          </a:p>
        </p:txBody>
      </p:sp>
      <p:sp>
        <p:nvSpPr>
          <p:cNvPr id="56" name="Rounded Rectangle 55">
            <a:extLst>
              <a:ext uri="{FF2B5EF4-FFF2-40B4-BE49-F238E27FC236}">
                <a16:creationId xmlns:a16="http://schemas.microsoft.com/office/drawing/2014/main" id="{81ADA15C-A39F-1905-CC74-10F506323E4A}"/>
              </a:ext>
            </a:extLst>
          </p:cNvPr>
          <p:cNvSpPr/>
          <p:nvPr/>
        </p:nvSpPr>
        <p:spPr>
          <a:xfrm>
            <a:off x="8992275" y="4502543"/>
            <a:ext cx="2423256" cy="1703923"/>
          </a:xfrm>
          <a:prstGeom prst="roundRect">
            <a:avLst/>
          </a:prstGeom>
          <a:solidFill>
            <a:schemeClr val="accent5">
              <a:lumMod val="20000"/>
              <a:lumOff val="80000"/>
            </a:schemeClr>
          </a:solidFill>
          <a:ln>
            <a:noFill/>
          </a:ln>
          <a:effectLst>
            <a:outerShdw blurRad="114300" dist="38100" dir="5520000" sx="101000" sy="101000" algn="tr" rotWithShape="0">
              <a:prstClr val="black">
                <a:alpha val="1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Futura PT Medium" panose="020B0502020204020303" pitchFamily="34" charset="77"/>
                <a:ea typeface="Roboto"/>
                <a:cs typeface="Roboto"/>
              </a:rPr>
              <a:t>Unveiled site visits</a:t>
            </a:r>
          </a:p>
          <a:p>
            <a:endParaRPr lang="en-US" sz="1200" dirty="0">
              <a:solidFill>
                <a:schemeClr val="tx1"/>
              </a:solidFill>
              <a:latin typeface="Roboto"/>
              <a:ea typeface="Roboto"/>
              <a:cs typeface="Roboto"/>
            </a:endParaRPr>
          </a:p>
          <a:p>
            <a:r>
              <a:rPr lang="en-US" sz="1200" dirty="0">
                <a:solidFill>
                  <a:schemeClr val="tx1"/>
                </a:solidFill>
                <a:latin typeface="Roboto"/>
                <a:ea typeface="Roboto"/>
                <a:cs typeface="Roboto"/>
              </a:rPr>
              <a:t>Move site visitors from unknown to known at the contact-level.</a:t>
            </a:r>
          </a:p>
        </p:txBody>
      </p:sp>
      <p:sp>
        <p:nvSpPr>
          <p:cNvPr id="57" name="Rounded Rectangle 56">
            <a:extLst>
              <a:ext uri="{FF2B5EF4-FFF2-40B4-BE49-F238E27FC236}">
                <a16:creationId xmlns:a16="http://schemas.microsoft.com/office/drawing/2014/main" id="{FA11F7B7-512A-B339-B54D-A59F2AB2822E}"/>
              </a:ext>
            </a:extLst>
          </p:cNvPr>
          <p:cNvSpPr/>
          <p:nvPr/>
        </p:nvSpPr>
        <p:spPr>
          <a:xfrm>
            <a:off x="8992275" y="2613254"/>
            <a:ext cx="2423256" cy="1661208"/>
          </a:xfrm>
          <a:prstGeom prst="roundRect">
            <a:avLst/>
          </a:prstGeom>
          <a:solidFill>
            <a:schemeClr val="accent2"/>
          </a:solidFill>
          <a:ln>
            <a:noFill/>
          </a:ln>
          <a:effectLst>
            <a:outerShdw blurRad="114300" dist="38100" dir="5520000" sx="101000" sy="101000" algn="tr" rotWithShape="0">
              <a:prstClr val="black">
                <a:alpha val="1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Futura PT Medium" panose="020B0502020204020303" pitchFamily="34" charset="77"/>
                <a:ea typeface="Roboto"/>
                <a:cs typeface="Roboto"/>
              </a:rPr>
              <a:t>Media attribution</a:t>
            </a:r>
          </a:p>
          <a:p>
            <a:endParaRPr lang="en-US" sz="1200" dirty="0">
              <a:solidFill>
                <a:schemeClr val="tx1"/>
              </a:solidFill>
              <a:latin typeface="Roboto"/>
              <a:ea typeface="Roboto"/>
              <a:cs typeface="Roboto"/>
            </a:endParaRPr>
          </a:p>
          <a:p>
            <a:r>
              <a:rPr lang="en-US" sz="1200" dirty="0">
                <a:solidFill>
                  <a:schemeClr val="tx1"/>
                </a:solidFill>
                <a:latin typeface="Roboto"/>
                <a:ea typeface="Roboto"/>
                <a:cs typeface="Roboto"/>
              </a:rPr>
              <a:t>A clearer picture of media impact on revenue.</a:t>
            </a:r>
          </a:p>
        </p:txBody>
      </p:sp>
      <p:sp>
        <p:nvSpPr>
          <p:cNvPr id="60" name="TextBox 59">
            <a:extLst>
              <a:ext uri="{FF2B5EF4-FFF2-40B4-BE49-F238E27FC236}">
                <a16:creationId xmlns:a16="http://schemas.microsoft.com/office/drawing/2014/main" id="{23B7448D-A3E8-4D43-E2DB-6958828A94E0}"/>
              </a:ext>
            </a:extLst>
          </p:cNvPr>
          <p:cNvSpPr txBox="1"/>
          <p:nvPr/>
        </p:nvSpPr>
        <p:spPr>
          <a:xfrm>
            <a:off x="587389" y="4723562"/>
            <a:ext cx="3374901" cy="1123384"/>
          </a:xfrm>
          <a:prstGeom prst="rect">
            <a:avLst/>
          </a:prstGeom>
          <a:noFill/>
        </p:spPr>
        <p:txBody>
          <a:bodyPr wrap="square" lIns="91440" tIns="45720" rIns="91440" bIns="45720" anchor="t">
            <a:spAutoFit/>
          </a:bodyPr>
          <a:lstStyle/>
          <a:p>
            <a:pPr marL="0" indent="0">
              <a:lnSpc>
                <a:spcPct val="110000"/>
              </a:lnSpc>
              <a:spcAft>
                <a:spcPts val="600"/>
              </a:spcAft>
              <a:buFont typeface="Arial" panose="020B0604020202020204" pitchFamily="34" charset="0"/>
              <a:buNone/>
            </a:pPr>
            <a:r>
              <a:rPr lang="en-US" sz="1200" b="1" dirty="0">
                <a:latin typeface="Roboto"/>
                <a:ea typeface="Roboto"/>
                <a:cs typeface="Roboto"/>
              </a:rPr>
              <a:t>Contact-level reporting across:</a:t>
            </a:r>
            <a:endParaRPr lang="en-US" sz="1200" dirty="0">
              <a:latin typeface="Roboto"/>
              <a:ea typeface="Roboto"/>
              <a:cs typeface="Roboto"/>
            </a:endParaRPr>
          </a:p>
          <a:p>
            <a:pPr marL="285750" indent="-285750">
              <a:lnSpc>
                <a:spcPct val="110000"/>
              </a:lnSpc>
              <a:spcAft>
                <a:spcPts val="600"/>
              </a:spcAft>
              <a:buFont typeface="Arial" panose="020B0604020202020204" pitchFamily="34" charset="0"/>
              <a:buChar char="•"/>
            </a:pPr>
            <a:r>
              <a:rPr lang="en-US" sz="1200" dirty="0">
                <a:latin typeface="Roboto"/>
                <a:ea typeface="Roboto"/>
                <a:cs typeface="Roboto"/>
              </a:rPr>
              <a:t>Editorial Insight Hub</a:t>
            </a:r>
          </a:p>
          <a:p>
            <a:pPr marL="285750" indent="-285750">
              <a:lnSpc>
                <a:spcPct val="110000"/>
              </a:lnSpc>
              <a:spcAft>
                <a:spcPts val="600"/>
              </a:spcAft>
              <a:buFont typeface="Arial" panose="020B0604020202020204" pitchFamily="34" charset="0"/>
              <a:buChar char="•"/>
            </a:pPr>
            <a:r>
              <a:rPr lang="en-US" sz="1200" dirty="0">
                <a:latin typeface="Roboto"/>
                <a:ea typeface="Roboto"/>
                <a:cs typeface="Roboto"/>
              </a:rPr>
              <a:t>Display &amp; Video Ads</a:t>
            </a:r>
          </a:p>
          <a:p>
            <a:pPr marL="285750" indent="-285750">
              <a:lnSpc>
                <a:spcPct val="110000"/>
              </a:lnSpc>
              <a:spcAft>
                <a:spcPts val="600"/>
              </a:spcAft>
              <a:buFont typeface="Arial" panose="020B0604020202020204" pitchFamily="34" charset="0"/>
              <a:buChar char="•"/>
            </a:pPr>
            <a:r>
              <a:rPr lang="en-US" sz="1200" dirty="0">
                <a:latin typeface="Roboto"/>
                <a:ea typeface="Roboto"/>
                <a:cs typeface="Roboto"/>
              </a:rPr>
              <a:t>Email nurture</a:t>
            </a:r>
          </a:p>
        </p:txBody>
      </p:sp>
    </p:spTree>
    <p:extLst>
      <p:ext uri="{BB962C8B-B14F-4D97-AF65-F5344CB8AC3E}">
        <p14:creationId xmlns:p14="http://schemas.microsoft.com/office/powerpoint/2010/main" val="1905918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DC82-00C6-BD2A-D80B-7712F995A979}"/>
            </a:ext>
          </a:extLst>
        </p:cNvPr>
        <p:cNvGrpSpPr/>
        <p:nvPr/>
      </p:nvGrpSpPr>
      <p:grpSpPr>
        <a:xfrm>
          <a:off x="0" y="0"/>
          <a:ext cx="0" cy="0"/>
          <a:chOff x="0" y="0"/>
          <a:chExt cx="0" cy="0"/>
        </a:xfrm>
      </p:grpSpPr>
      <p:cxnSp>
        <p:nvCxnSpPr>
          <p:cNvPr id="61" name="Straight Connector 60">
            <a:extLst>
              <a:ext uri="{FF2B5EF4-FFF2-40B4-BE49-F238E27FC236}">
                <a16:creationId xmlns:a16="http://schemas.microsoft.com/office/drawing/2014/main" id="{29C9D1A7-CA1A-5D66-CF45-DD8B339D52D8}"/>
              </a:ext>
            </a:extLst>
          </p:cNvPr>
          <p:cNvCxnSpPr>
            <a:cxnSpLocks/>
          </p:cNvCxnSpPr>
          <p:nvPr/>
        </p:nvCxnSpPr>
        <p:spPr>
          <a:xfrm>
            <a:off x="8708339" y="3479774"/>
            <a:ext cx="0" cy="26840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972C11A-623E-614B-EF6A-6DA9EEC4B929}"/>
              </a:ext>
            </a:extLst>
          </p:cNvPr>
          <p:cNvSpPr/>
          <p:nvPr/>
        </p:nvSpPr>
        <p:spPr>
          <a:xfrm>
            <a:off x="0" y="0"/>
            <a:ext cx="12192000" cy="14271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8D4879-10CE-8C2D-D5C4-BD86E0D450CB}"/>
              </a:ext>
            </a:extLst>
          </p:cNvPr>
          <p:cNvSpPr>
            <a:spLocks noGrp="1"/>
          </p:cNvSpPr>
          <p:nvPr>
            <p:ph type="title"/>
          </p:nvPr>
        </p:nvSpPr>
        <p:spPr>
          <a:xfrm>
            <a:off x="699978" y="345986"/>
            <a:ext cx="10515600" cy="788477"/>
          </a:xfrm>
        </p:spPr>
        <p:txBody>
          <a:bodyPr>
            <a:normAutofit/>
          </a:bodyPr>
          <a:lstStyle/>
          <a:p>
            <a:r>
              <a:rPr lang="en-US" sz="4000" dirty="0">
                <a:latin typeface="Futura PT Medium"/>
                <a:cs typeface="Futura Medium"/>
              </a:rPr>
              <a:t>Insights Hub Process</a:t>
            </a:r>
          </a:p>
        </p:txBody>
      </p:sp>
      <p:cxnSp>
        <p:nvCxnSpPr>
          <p:cNvPr id="50" name="Straight Connector 49">
            <a:extLst>
              <a:ext uri="{FF2B5EF4-FFF2-40B4-BE49-F238E27FC236}">
                <a16:creationId xmlns:a16="http://schemas.microsoft.com/office/drawing/2014/main" id="{335F6FFA-9A42-A8C4-CCD4-CFE5374A4804}"/>
              </a:ext>
            </a:extLst>
          </p:cNvPr>
          <p:cNvCxnSpPr>
            <a:cxnSpLocks/>
          </p:cNvCxnSpPr>
          <p:nvPr/>
        </p:nvCxnSpPr>
        <p:spPr>
          <a:xfrm flipV="1">
            <a:off x="795669" y="1754384"/>
            <a:ext cx="0" cy="219916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216D11D-B9BF-0E4E-5BAF-8CA05ECF3292}"/>
              </a:ext>
            </a:extLst>
          </p:cNvPr>
          <p:cNvCxnSpPr>
            <a:cxnSpLocks/>
          </p:cNvCxnSpPr>
          <p:nvPr/>
        </p:nvCxnSpPr>
        <p:spPr>
          <a:xfrm flipV="1">
            <a:off x="1612775" y="4110366"/>
            <a:ext cx="0" cy="205344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1638520-E389-367D-B60C-26F206C49467}"/>
              </a:ext>
            </a:extLst>
          </p:cNvPr>
          <p:cNvCxnSpPr>
            <a:cxnSpLocks/>
          </p:cNvCxnSpPr>
          <p:nvPr/>
        </p:nvCxnSpPr>
        <p:spPr>
          <a:xfrm flipV="1">
            <a:off x="2574850" y="1754384"/>
            <a:ext cx="0" cy="218935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71D4179-9141-0CE3-5322-953983EF0653}"/>
              </a:ext>
            </a:extLst>
          </p:cNvPr>
          <p:cNvCxnSpPr>
            <a:cxnSpLocks/>
          </p:cNvCxnSpPr>
          <p:nvPr/>
        </p:nvCxnSpPr>
        <p:spPr>
          <a:xfrm flipV="1">
            <a:off x="4339855" y="4063340"/>
            <a:ext cx="0" cy="210047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D9B737-F2B3-E30D-A66C-0A4AD9C35FE1}"/>
              </a:ext>
            </a:extLst>
          </p:cNvPr>
          <p:cNvCxnSpPr>
            <a:cxnSpLocks/>
          </p:cNvCxnSpPr>
          <p:nvPr/>
        </p:nvCxnSpPr>
        <p:spPr>
          <a:xfrm flipV="1">
            <a:off x="5583865" y="1754384"/>
            <a:ext cx="0" cy="224099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1C1DBD-28E2-CFD6-6281-8B14B6D8B065}"/>
              </a:ext>
            </a:extLst>
          </p:cNvPr>
          <p:cNvCxnSpPr>
            <a:cxnSpLocks/>
          </p:cNvCxnSpPr>
          <p:nvPr/>
        </p:nvCxnSpPr>
        <p:spPr>
          <a:xfrm flipV="1">
            <a:off x="6636489" y="3995379"/>
            <a:ext cx="0" cy="216843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73EBE0E-672B-EDB8-D8C5-C442975A7E98}"/>
              </a:ext>
            </a:extLst>
          </p:cNvPr>
          <p:cNvCxnSpPr>
            <a:cxnSpLocks/>
          </p:cNvCxnSpPr>
          <p:nvPr/>
        </p:nvCxnSpPr>
        <p:spPr>
          <a:xfrm flipV="1">
            <a:off x="7949375" y="1754384"/>
            <a:ext cx="0" cy="218935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3328962-C807-AE5C-3777-76E37D9EB150}"/>
              </a:ext>
            </a:extLst>
          </p:cNvPr>
          <p:cNvCxnSpPr>
            <a:cxnSpLocks/>
          </p:cNvCxnSpPr>
          <p:nvPr/>
        </p:nvCxnSpPr>
        <p:spPr>
          <a:xfrm flipV="1">
            <a:off x="9813331" y="3995379"/>
            <a:ext cx="0" cy="216843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734DAEE-CDE6-C2A1-8ABB-F5D7D52C6EE7}"/>
              </a:ext>
            </a:extLst>
          </p:cNvPr>
          <p:cNvCxnSpPr>
            <a:cxnSpLocks/>
          </p:cNvCxnSpPr>
          <p:nvPr/>
        </p:nvCxnSpPr>
        <p:spPr>
          <a:xfrm flipV="1">
            <a:off x="10256617" y="1754384"/>
            <a:ext cx="0" cy="224099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D504FDB-D58B-42C0-29BA-F8F071FADD29}"/>
              </a:ext>
            </a:extLst>
          </p:cNvPr>
          <p:cNvSpPr txBox="1"/>
          <p:nvPr/>
        </p:nvSpPr>
        <p:spPr>
          <a:xfrm rot="16200000">
            <a:off x="8161962" y="4045045"/>
            <a:ext cx="1324402" cy="261610"/>
          </a:xfrm>
          <a:prstGeom prst="rect">
            <a:avLst/>
          </a:prstGeom>
          <a:noFill/>
        </p:spPr>
        <p:txBody>
          <a:bodyPr wrap="none" rtlCol="0">
            <a:spAutoFit/>
          </a:bodyPr>
          <a:lstStyle/>
          <a:p>
            <a:r>
              <a:rPr lang="en-US" sz="1100" dirty="0">
                <a:latin typeface="Futura PT Medium" panose="020B0602020204020303" pitchFamily="34" charset="0"/>
              </a:rPr>
              <a:t>CONTENT LOCKED</a:t>
            </a:r>
          </a:p>
        </p:txBody>
      </p:sp>
      <p:grpSp>
        <p:nvGrpSpPr>
          <p:cNvPr id="16" name="Group 15">
            <a:extLst>
              <a:ext uri="{FF2B5EF4-FFF2-40B4-BE49-F238E27FC236}">
                <a16:creationId xmlns:a16="http://schemas.microsoft.com/office/drawing/2014/main" id="{C7BCFC1C-AB57-D90D-DCCB-8B129AEE2E64}"/>
              </a:ext>
            </a:extLst>
          </p:cNvPr>
          <p:cNvGrpSpPr/>
          <p:nvPr/>
        </p:nvGrpSpPr>
        <p:grpSpPr>
          <a:xfrm>
            <a:off x="821198" y="1671748"/>
            <a:ext cx="1439317" cy="1227469"/>
            <a:chOff x="821198" y="1525189"/>
            <a:chExt cx="1439317" cy="1227469"/>
          </a:xfrm>
        </p:grpSpPr>
        <p:sp>
          <p:nvSpPr>
            <p:cNvPr id="40" name="TextBox 39">
              <a:extLst>
                <a:ext uri="{FF2B5EF4-FFF2-40B4-BE49-F238E27FC236}">
                  <a16:creationId xmlns:a16="http://schemas.microsoft.com/office/drawing/2014/main" id="{A4AE9934-0B9B-AFBF-E85E-9DF471860D93}"/>
                </a:ext>
              </a:extLst>
            </p:cNvPr>
            <p:cNvSpPr txBox="1"/>
            <p:nvPr/>
          </p:nvSpPr>
          <p:spPr>
            <a:xfrm>
              <a:off x="821746" y="1890884"/>
              <a:ext cx="1438769" cy="861774"/>
            </a:xfrm>
            <a:prstGeom prst="rect">
              <a:avLst/>
            </a:prstGeom>
            <a:noFill/>
          </p:spPr>
          <p:txBody>
            <a:bodyPr wrap="square" lIns="91440" tIns="45720" rIns="91440" bIns="45720" rtlCol="0" anchor="t">
              <a:spAutoFit/>
            </a:bodyPr>
            <a:lstStyle/>
            <a:p>
              <a:pPr>
                <a:spcAft>
                  <a:spcPts val="600"/>
                </a:spcAft>
              </a:pPr>
              <a:r>
                <a:rPr lang="en-US" sz="900" b="1" dirty="0">
                  <a:latin typeface="Roboto"/>
                  <a:ea typeface="Roboto"/>
                  <a:cs typeface="Roboto"/>
                </a:rPr>
                <a:t>Week 0: </a:t>
              </a:r>
              <a:endParaRPr lang="en-US" sz="900" dirty="0">
                <a:latin typeface="Roboto"/>
                <a:ea typeface="Roboto"/>
                <a:cs typeface="Roboto"/>
              </a:endParaRPr>
            </a:p>
            <a:p>
              <a:pPr>
                <a:spcAft>
                  <a:spcPts val="600"/>
                </a:spcAft>
              </a:pPr>
              <a:r>
                <a:rPr lang="en-US" sz="900" dirty="0">
                  <a:latin typeface="Roboto"/>
                  <a:ea typeface="Roboto"/>
                  <a:cs typeface="Roboto"/>
                </a:rPr>
                <a:t>Pubs + client finalize themes, content briefs, and all supporting ancillary materials</a:t>
              </a:r>
              <a:endParaRPr lang="en-US" sz="900" dirty="0"/>
            </a:p>
          </p:txBody>
        </p:sp>
        <p:pic>
          <p:nvPicPr>
            <p:cNvPr id="66" name="Graphic 65" descr="Document outline">
              <a:extLst>
                <a:ext uri="{FF2B5EF4-FFF2-40B4-BE49-F238E27FC236}">
                  <a16:creationId xmlns:a16="http://schemas.microsoft.com/office/drawing/2014/main" id="{240E5886-D0E3-2C9D-A629-DB7CBE8E7C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1198" y="1525189"/>
              <a:ext cx="331254" cy="331254"/>
            </a:xfrm>
            <a:prstGeom prst="rect">
              <a:avLst/>
            </a:prstGeom>
          </p:spPr>
        </p:pic>
      </p:grpSp>
      <p:grpSp>
        <p:nvGrpSpPr>
          <p:cNvPr id="15" name="Group 14">
            <a:extLst>
              <a:ext uri="{FF2B5EF4-FFF2-40B4-BE49-F238E27FC236}">
                <a16:creationId xmlns:a16="http://schemas.microsoft.com/office/drawing/2014/main" id="{5097339E-7753-D0D5-7BAC-DC2B6AA0B7D3}"/>
              </a:ext>
            </a:extLst>
          </p:cNvPr>
          <p:cNvGrpSpPr/>
          <p:nvPr/>
        </p:nvGrpSpPr>
        <p:grpSpPr>
          <a:xfrm>
            <a:off x="2568348" y="1671748"/>
            <a:ext cx="2088704" cy="1400756"/>
            <a:chOff x="2568348" y="1552147"/>
            <a:chExt cx="2088704" cy="1400756"/>
          </a:xfrm>
        </p:grpSpPr>
        <p:sp>
          <p:nvSpPr>
            <p:cNvPr id="41" name="TextBox 40">
              <a:extLst>
                <a:ext uri="{FF2B5EF4-FFF2-40B4-BE49-F238E27FC236}">
                  <a16:creationId xmlns:a16="http://schemas.microsoft.com/office/drawing/2014/main" id="{3F29EB5F-4330-7200-8360-73A4E2E59DFE}"/>
                </a:ext>
              </a:extLst>
            </p:cNvPr>
            <p:cNvSpPr txBox="1"/>
            <p:nvPr/>
          </p:nvSpPr>
          <p:spPr>
            <a:xfrm>
              <a:off x="2568348" y="1875685"/>
              <a:ext cx="2088704" cy="1077218"/>
            </a:xfrm>
            <a:prstGeom prst="rect">
              <a:avLst/>
            </a:prstGeom>
            <a:noFill/>
          </p:spPr>
          <p:txBody>
            <a:bodyPr wrap="square" lIns="91440" tIns="45720" rIns="91440" bIns="45720" rtlCol="0" anchor="t">
              <a:spAutoFit/>
            </a:bodyPr>
            <a:lstStyle/>
            <a:p>
              <a:pPr>
                <a:spcAft>
                  <a:spcPts val="600"/>
                </a:spcAft>
              </a:pPr>
              <a:r>
                <a:rPr lang="en-US" sz="900" b="1" dirty="0">
                  <a:latin typeface="Roboto"/>
                  <a:ea typeface="Roboto"/>
                  <a:cs typeface="Roboto"/>
                </a:rPr>
                <a:t>Week 1: </a:t>
              </a:r>
            </a:p>
            <a:p>
              <a:pPr marL="171450" indent="-171450">
                <a:spcAft>
                  <a:spcPts val="600"/>
                </a:spcAft>
                <a:buFont typeface="Arial" panose="020B0604020202020204" pitchFamily="34" charset="0"/>
                <a:buChar char="•"/>
              </a:pPr>
              <a:r>
                <a:rPr lang="en-US" sz="900" dirty="0">
                  <a:latin typeface="Roboto"/>
                  <a:ea typeface="Roboto"/>
                  <a:cs typeface="Roboto"/>
                </a:rPr>
                <a:t>All internal stakeholders review master plan to ensure it is meeting expectations and is complete</a:t>
              </a:r>
              <a:endParaRPr lang="en-US" sz="900" dirty="0">
                <a:ea typeface="Calibri" panose="020F0502020204030204"/>
                <a:cs typeface="Calibri" panose="020F0502020204030204"/>
              </a:endParaRPr>
            </a:p>
            <a:p>
              <a:pPr marL="171450" indent="-171450">
                <a:spcAft>
                  <a:spcPts val="600"/>
                </a:spcAft>
                <a:buFont typeface="Arial" panose="020B0604020202020204" pitchFamily="34" charset="0"/>
                <a:buChar char="•"/>
              </a:pPr>
              <a:r>
                <a:rPr lang="en-US" sz="900" dirty="0">
                  <a:latin typeface="Roboto"/>
                  <a:ea typeface="Roboto"/>
                  <a:cs typeface="Roboto"/>
                </a:rPr>
                <a:t>Pubs writers are assigned content</a:t>
              </a:r>
            </a:p>
          </p:txBody>
        </p:sp>
        <p:pic>
          <p:nvPicPr>
            <p:cNvPr id="68" name="Graphic 67" descr="Eye outline">
              <a:extLst>
                <a:ext uri="{FF2B5EF4-FFF2-40B4-BE49-F238E27FC236}">
                  <a16:creationId xmlns:a16="http://schemas.microsoft.com/office/drawing/2014/main" id="{EC78162E-5B4A-791A-E418-FD3DD2BEBB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4155" y="1552147"/>
              <a:ext cx="315524" cy="315524"/>
            </a:xfrm>
            <a:prstGeom prst="rect">
              <a:avLst/>
            </a:prstGeom>
          </p:spPr>
        </p:pic>
      </p:grpSp>
      <p:grpSp>
        <p:nvGrpSpPr>
          <p:cNvPr id="12" name="Group 11">
            <a:extLst>
              <a:ext uri="{FF2B5EF4-FFF2-40B4-BE49-F238E27FC236}">
                <a16:creationId xmlns:a16="http://schemas.microsoft.com/office/drawing/2014/main" id="{3C0B4E29-3433-031F-55E6-A370A004F811}"/>
              </a:ext>
            </a:extLst>
          </p:cNvPr>
          <p:cNvGrpSpPr/>
          <p:nvPr/>
        </p:nvGrpSpPr>
        <p:grpSpPr>
          <a:xfrm>
            <a:off x="10263874" y="1671748"/>
            <a:ext cx="1833034" cy="1665262"/>
            <a:chOff x="10263874" y="1571897"/>
            <a:chExt cx="1833034" cy="1665262"/>
          </a:xfrm>
        </p:grpSpPr>
        <p:sp>
          <p:nvSpPr>
            <p:cNvPr id="48" name="TextBox 47">
              <a:extLst>
                <a:ext uri="{FF2B5EF4-FFF2-40B4-BE49-F238E27FC236}">
                  <a16:creationId xmlns:a16="http://schemas.microsoft.com/office/drawing/2014/main" id="{8B01A059-47D2-D9C3-3FAE-5A554E2C311D}"/>
                </a:ext>
              </a:extLst>
            </p:cNvPr>
            <p:cNvSpPr txBox="1"/>
            <p:nvPr/>
          </p:nvSpPr>
          <p:spPr>
            <a:xfrm>
              <a:off x="10263874" y="1882942"/>
              <a:ext cx="1833034" cy="1354217"/>
            </a:xfrm>
            <a:prstGeom prst="rect">
              <a:avLst/>
            </a:prstGeom>
            <a:noFill/>
          </p:spPr>
          <p:txBody>
            <a:bodyPr wrap="square" lIns="91440" tIns="45720" rIns="91440" bIns="45720" rtlCol="0" anchor="t">
              <a:spAutoFit/>
            </a:bodyPr>
            <a:lstStyle/>
            <a:p>
              <a:pPr>
                <a:spcAft>
                  <a:spcPts val="600"/>
                </a:spcAft>
              </a:pPr>
              <a:r>
                <a:rPr lang="en-US" sz="900" b="1" dirty="0">
                  <a:latin typeface="Roboto"/>
                  <a:ea typeface="Roboto"/>
                  <a:cs typeface="Roboto"/>
                </a:rPr>
                <a:t>Week 5: </a:t>
              </a:r>
              <a:endParaRPr lang="en-US" sz="900" dirty="0">
                <a:latin typeface="Roboto"/>
                <a:ea typeface="Roboto"/>
                <a:cs typeface="Roboto"/>
              </a:endParaRPr>
            </a:p>
            <a:p>
              <a:pPr marL="171450" indent="-171450">
                <a:spcAft>
                  <a:spcPts val="600"/>
                </a:spcAft>
                <a:buFont typeface="Arial"/>
                <a:buChar char="•"/>
              </a:pPr>
              <a:r>
                <a:rPr lang="en-US" sz="900" dirty="0">
                  <a:latin typeface="Roboto"/>
                  <a:ea typeface="Roboto"/>
                  <a:cs typeface="Roboto"/>
                </a:rPr>
                <a:t>Graphic design and layout is complete and ready for review</a:t>
              </a:r>
            </a:p>
            <a:p>
              <a:pPr marL="171450" indent="-171450">
                <a:spcAft>
                  <a:spcPts val="600"/>
                </a:spcAft>
                <a:buFont typeface="Arial" panose="020B0604020202020204" pitchFamily="34" charset="0"/>
                <a:buChar char="•"/>
              </a:pPr>
              <a:r>
                <a:rPr lang="en-US" sz="900" dirty="0">
                  <a:latin typeface="Roboto"/>
                  <a:ea typeface="Roboto"/>
                  <a:cs typeface="Roboto"/>
                </a:rPr>
                <a:t>Once final approval is received from the client, the files are ready for publication and distribution</a:t>
              </a:r>
            </a:p>
          </p:txBody>
        </p:sp>
        <p:pic>
          <p:nvPicPr>
            <p:cNvPr id="71" name="Graphic 70" descr="Eye outline">
              <a:extLst>
                <a:ext uri="{FF2B5EF4-FFF2-40B4-BE49-F238E27FC236}">
                  <a16:creationId xmlns:a16="http://schemas.microsoft.com/office/drawing/2014/main" id="{DC97A14A-3EB9-D595-CF63-0798CD4A0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5986" y="1571897"/>
              <a:ext cx="315524" cy="315524"/>
            </a:xfrm>
            <a:prstGeom prst="rect">
              <a:avLst/>
            </a:prstGeom>
          </p:spPr>
        </p:pic>
      </p:grpSp>
      <p:grpSp>
        <p:nvGrpSpPr>
          <p:cNvPr id="7" name="Group 6">
            <a:extLst>
              <a:ext uri="{FF2B5EF4-FFF2-40B4-BE49-F238E27FC236}">
                <a16:creationId xmlns:a16="http://schemas.microsoft.com/office/drawing/2014/main" id="{95DFA9D2-A120-131B-8D8E-02D6DEE00F6E}"/>
              </a:ext>
            </a:extLst>
          </p:cNvPr>
          <p:cNvGrpSpPr/>
          <p:nvPr/>
        </p:nvGrpSpPr>
        <p:grpSpPr>
          <a:xfrm>
            <a:off x="4390444" y="4790378"/>
            <a:ext cx="1707494" cy="1134184"/>
            <a:chOff x="4390444" y="4606086"/>
            <a:chExt cx="1707494" cy="1134184"/>
          </a:xfrm>
        </p:grpSpPr>
        <p:sp>
          <p:nvSpPr>
            <p:cNvPr id="42" name="TextBox 41">
              <a:extLst>
                <a:ext uri="{FF2B5EF4-FFF2-40B4-BE49-F238E27FC236}">
                  <a16:creationId xmlns:a16="http://schemas.microsoft.com/office/drawing/2014/main" id="{F57E912A-4D19-E203-A10E-A5CA6FBE741E}"/>
                </a:ext>
              </a:extLst>
            </p:cNvPr>
            <p:cNvSpPr txBox="1"/>
            <p:nvPr/>
          </p:nvSpPr>
          <p:spPr>
            <a:xfrm>
              <a:off x="4410928" y="4940051"/>
              <a:ext cx="1687010" cy="800219"/>
            </a:xfrm>
            <a:prstGeom prst="rect">
              <a:avLst/>
            </a:prstGeom>
            <a:noFill/>
          </p:spPr>
          <p:txBody>
            <a:bodyPr wrap="square" lIns="91440" tIns="45720" rIns="91440" bIns="45720" rtlCol="0" anchor="t">
              <a:spAutoFit/>
            </a:bodyPr>
            <a:lstStyle/>
            <a:p>
              <a:pPr>
                <a:spcAft>
                  <a:spcPts val="600"/>
                </a:spcAft>
              </a:pPr>
              <a:r>
                <a:rPr lang="en-US" sz="900" b="1" dirty="0">
                  <a:latin typeface="Roboto"/>
                  <a:ea typeface="Roboto"/>
                  <a:cs typeface="Roboto"/>
                </a:rPr>
                <a:t>Week 1-2: </a:t>
              </a:r>
              <a:endParaRPr lang="en-US" sz="900" dirty="0">
                <a:latin typeface="Roboto"/>
                <a:ea typeface="Roboto"/>
                <a:cs typeface="Roboto"/>
              </a:endParaRPr>
            </a:p>
            <a:p>
              <a:pPr>
                <a:spcAft>
                  <a:spcPts val="600"/>
                </a:spcAft>
              </a:pPr>
              <a:r>
                <a:rPr lang="en-US" sz="900" dirty="0">
                  <a:latin typeface="Roboto"/>
                  <a:ea typeface="Roboto"/>
                  <a:cs typeface="Roboto"/>
                </a:rPr>
                <a:t>Pubs team writes content according to briefs.</a:t>
              </a:r>
            </a:p>
            <a:p>
              <a:pPr>
                <a:spcAft>
                  <a:spcPts val="600"/>
                </a:spcAft>
              </a:pPr>
              <a:endParaRPr lang="en-US" sz="900" dirty="0">
                <a:latin typeface="Roboto" panose="02000000000000000000" pitchFamily="50" charset="0"/>
                <a:ea typeface="Roboto" panose="02000000000000000000" pitchFamily="50" charset="0"/>
                <a:cs typeface="Roboto" panose="02000000000000000000" pitchFamily="50" charset="0"/>
              </a:endParaRPr>
            </a:p>
          </p:txBody>
        </p:sp>
        <p:pic>
          <p:nvPicPr>
            <p:cNvPr id="73" name="Graphic 72" descr="Document outline">
              <a:extLst>
                <a:ext uri="{FF2B5EF4-FFF2-40B4-BE49-F238E27FC236}">
                  <a16:creationId xmlns:a16="http://schemas.microsoft.com/office/drawing/2014/main" id="{C611F0F3-8FD2-A039-C360-F98B61E2E8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0444" y="4606086"/>
              <a:ext cx="331254" cy="331254"/>
            </a:xfrm>
            <a:prstGeom prst="rect">
              <a:avLst/>
            </a:prstGeom>
          </p:spPr>
        </p:pic>
      </p:grpSp>
      <p:grpSp>
        <p:nvGrpSpPr>
          <p:cNvPr id="9" name="Group 8">
            <a:extLst>
              <a:ext uri="{FF2B5EF4-FFF2-40B4-BE49-F238E27FC236}">
                <a16:creationId xmlns:a16="http://schemas.microsoft.com/office/drawing/2014/main" id="{6D4093B9-DD99-19F7-07A8-57CC18B494D9}"/>
              </a:ext>
            </a:extLst>
          </p:cNvPr>
          <p:cNvGrpSpPr/>
          <p:nvPr/>
        </p:nvGrpSpPr>
        <p:grpSpPr>
          <a:xfrm>
            <a:off x="6636489" y="4790378"/>
            <a:ext cx="1625008" cy="1057240"/>
            <a:chOff x="6636489" y="4606086"/>
            <a:chExt cx="1625008" cy="1057240"/>
          </a:xfrm>
        </p:grpSpPr>
        <p:sp>
          <p:nvSpPr>
            <p:cNvPr id="44" name="TextBox 43">
              <a:extLst>
                <a:ext uri="{FF2B5EF4-FFF2-40B4-BE49-F238E27FC236}">
                  <a16:creationId xmlns:a16="http://schemas.microsoft.com/office/drawing/2014/main" id="{D6094133-F4B5-AB10-33DB-99D6C314D701}"/>
                </a:ext>
              </a:extLst>
            </p:cNvPr>
            <p:cNvSpPr txBox="1"/>
            <p:nvPr/>
          </p:nvSpPr>
          <p:spPr>
            <a:xfrm>
              <a:off x="6636489" y="4940051"/>
              <a:ext cx="1625008" cy="723275"/>
            </a:xfrm>
            <a:prstGeom prst="rect">
              <a:avLst/>
            </a:prstGeom>
            <a:noFill/>
          </p:spPr>
          <p:txBody>
            <a:bodyPr wrap="square" lIns="91440" tIns="45720" rIns="91440" bIns="45720" rtlCol="0" anchor="t">
              <a:spAutoFit/>
            </a:bodyPr>
            <a:lstStyle/>
            <a:p>
              <a:pPr>
                <a:spcAft>
                  <a:spcPts val="600"/>
                </a:spcAft>
              </a:pPr>
              <a:r>
                <a:rPr lang="en-US" sz="900" b="1" dirty="0">
                  <a:latin typeface="Roboto"/>
                  <a:ea typeface="Roboto"/>
                  <a:cs typeface="Roboto"/>
                </a:rPr>
                <a:t>Week 3-4: </a:t>
              </a:r>
              <a:endParaRPr lang="en-US" sz="900" dirty="0">
                <a:latin typeface="Roboto"/>
                <a:ea typeface="Roboto"/>
                <a:cs typeface="Roboto"/>
              </a:endParaRPr>
            </a:p>
            <a:p>
              <a:pPr>
                <a:spcAft>
                  <a:spcPts val="600"/>
                </a:spcAft>
              </a:pPr>
              <a:r>
                <a:rPr lang="en-US" sz="900" dirty="0">
                  <a:latin typeface="Roboto"/>
                  <a:ea typeface="Roboto"/>
                  <a:cs typeface="Roboto"/>
                </a:rPr>
                <a:t>Content is revised according to client feedback.</a:t>
              </a:r>
              <a:endParaRPr lang="en-US" sz="900" dirty="0">
                <a:ea typeface="Calibri" panose="020F0502020204030204"/>
                <a:cs typeface="Calibri" panose="020F0502020204030204"/>
              </a:endParaRPr>
            </a:p>
          </p:txBody>
        </p:sp>
        <p:pic>
          <p:nvPicPr>
            <p:cNvPr id="74" name="Graphic 73" descr="Document outline">
              <a:extLst>
                <a:ext uri="{FF2B5EF4-FFF2-40B4-BE49-F238E27FC236}">
                  <a16:creationId xmlns:a16="http://schemas.microsoft.com/office/drawing/2014/main" id="{E984A50D-5F68-82DC-E831-441AA81CE3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7210" y="4606086"/>
              <a:ext cx="331254" cy="331254"/>
            </a:xfrm>
            <a:prstGeom prst="rect">
              <a:avLst/>
            </a:prstGeom>
          </p:spPr>
        </p:pic>
      </p:grpSp>
      <p:grpSp>
        <p:nvGrpSpPr>
          <p:cNvPr id="8" name="Group 7">
            <a:extLst>
              <a:ext uri="{FF2B5EF4-FFF2-40B4-BE49-F238E27FC236}">
                <a16:creationId xmlns:a16="http://schemas.microsoft.com/office/drawing/2014/main" id="{E3D7120D-49B5-C704-6C7F-C4241EBB9A28}"/>
              </a:ext>
            </a:extLst>
          </p:cNvPr>
          <p:cNvGrpSpPr/>
          <p:nvPr/>
        </p:nvGrpSpPr>
        <p:grpSpPr>
          <a:xfrm>
            <a:off x="1631407" y="4790378"/>
            <a:ext cx="2476801" cy="1525771"/>
            <a:chOff x="1631407" y="4548578"/>
            <a:chExt cx="2476801" cy="1525771"/>
          </a:xfrm>
        </p:grpSpPr>
        <p:sp>
          <p:nvSpPr>
            <p:cNvPr id="39" name="TextBox 38">
              <a:extLst>
                <a:ext uri="{FF2B5EF4-FFF2-40B4-BE49-F238E27FC236}">
                  <a16:creationId xmlns:a16="http://schemas.microsoft.com/office/drawing/2014/main" id="{2B084D93-1599-DB63-038C-0BFF9B3A1579}"/>
                </a:ext>
              </a:extLst>
            </p:cNvPr>
            <p:cNvSpPr txBox="1"/>
            <p:nvPr/>
          </p:nvSpPr>
          <p:spPr>
            <a:xfrm>
              <a:off x="1631407" y="4981742"/>
              <a:ext cx="2476801" cy="1092607"/>
            </a:xfrm>
            <a:prstGeom prst="rect">
              <a:avLst/>
            </a:prstGeom>
            <a:noFill/>
          </p:spPr>
          <p:txBody>
            <a:bodyPr wrap="square" lIns="91440" tIns="45720" rIns="91440" bIns="45720" rtlCol="0" anchor="t">
              <a:spAutoFit/>
            </a:bodyPr>
            <a:lstStyle/>
            <a:p>
              <a:pPr>
                <a:spcAft>
                  <a:spcPts val="600"/>
                </a:spcAft>
              </a:pPr>
              <a:r>
                <a:rPr lang="en-US" sz="900" b="1" dirty="0">
                  <a:latin typeface="Roboto"/>
                  <a:ea typeface="Roboto"/>
                  <a:cs typeface="Roboto"/>
                </a:rPr>
                <a:t>Week 0: </a:t>
              </a:r>
            </a:p>
            <a:p>
              <a:pPr>
                <a:spcAft>
                  <a:spcPts val="600"/>
                </a:spcAft>
              </a:pPr>
              <a:r>
                <a:rPr lang="en-US" sz="900" dirty="0">
                  <a:latin typeface="Roboto"/>
                  <a:ea typeface="Roboto"/>
                  <a:cs typeface="Roboto"/>
                </a:rPr>
                <a:t>Your team supplies</a:t>
              </a:r>
              <a:endParaRPr lang="en-US" sz="900" dirty="0">
                <a:ea typeface="Calibri"/>
                <a:cs typeface="Calibri"/>
              </a:endParaRPr>
            </a:p>
            <a:p>
              <a:pPr marL="171450" indent="-171450">
                <a:spcAft>
                  <a:spcPts val="600"/>
                </a:spcAft>
                <a:buFont typeface="Arial"/>
                <a:buChar char="•"/>
              </a:pPr>
              <a:r>
                <a:rPr lang="en-US" sz="900" dirty="0">
                  <a:latin typeface="Roboto"/>
                  <a:ea typeface="Roboto"/>
                  <a:cs typeface="Roboto"/>
                </a:rPr>
                <a:t>Graphics, design, + ad info</a:t>
              </a:r>
            </a:p>
            <a:p>
              <a:pPr marL="171450" indent="-171450">
                <a:spcAft>
                  <a:spcPts val="600"/>
                </a:spcAft>
                <a:buFont typeface="Arial"/>
                <a:buChar char="•"/>
              </a:pPr>
              <a:r>
                <a:rPr lang="en-US" sz="900" dirty="0">
                  <a:latin typeface="Roboto"/>
                  <a:ea typeface="Roboto"/>
                  <a:cs typeface="Roboto"/>
                </a:rPr>
                <a:t>Editorial Style Guide</a:t>
              </a:r>
            </a:p>
            <a:p>
              <a:pPr marL="171450" indent="-171450">
                <a:spcAft>
                  <a:spcPts val="600"/>
                </a:spcAft>
                <a:buFont typeface="Arial"/>
                <a:buChar char="•"/>
              </a:pPr>
              <a:r>
                <a:rPr lang="en-US" sz="900" dirty="0">
                  <a:latin typeface="Roboto"/>
                  <a:ea typeface="Roboto"/>
                  <a:cs typeface="Roboto"/>
                </a:rPr>
                <a:t>In-house content pieces</a:t>
              </a:r>
            </a:p>
          </p:txBody>
        </p:sp>
        <p:pic>
          <p:nvPicPr>
            <p:cNvPr id="76" name="Graphic 75" descr="Rocket outline">
              <a:extLst>
                <a:ext uri="{FF2B5EF4-FFF2-40B4-BE49-F238E27FC236}">
                  <a16:creationId xmlns:a16="http://schemas.microsoft.com/office/drawing/2014/main" id="{020C32F7-0AAB-E874-0EC8-8D0691FBF7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83677" y="4548578"/>
              <a:ext cx="382365" cy="382365"/>
            </a:xfrm>
            <a:prstGeom prst="rect">
              <a:avLst/>
            </a:prstGeom>
          </p:spPr>
        </p:pic>
      </p:grpSp>
      <p:grpSp>
        <p:nvGrpSpPr>
          <p:cNvPr id="10" name="Group 9">
            <a:extLst>
              <a:ext uri="{FF2B5EF4-FFF2-40B4-BE49-F238E27FC236}">
                <a16:creationId xmlns:a16="http://schemas.microsoft.com/office/drawing/2014/main" id="{4F66BBFA-DF19-9BE7-A60C-7547E461EEB7}"/>
              </a:ext>
            </a:extLst>
          </p:cNvPr>
          <p:cNvGrpSpPr/>
          <p:nvPr/>
        </p:nvGrpSpPr>
        <p:grpSpPr>
          <a:xfrm>
            <a:off x="8737623" y="4790378"/>
            <a:ext cx="1046425" cy="1189911"/>
            <a:chOff x="8708339" y="4640546"/>
            <a:chExt cx="1046425" cy="1189911"/>
          </a:xfrm>
        </p:grpSpPr>
        <p:sp>
          <p:nvSpPr>
            <p:cNvPr id="46" name="TextBox 45">
              <a:extLst>
                <a:ext uri="{FF2B5EF4-FFF2-40B4-BE49-F238E27FC236}">
                  <a16:creationId xmlns:a16="http://schemas.microsoft.com/office/drawing/2014/main" id="{ABA42D3F-FAA4-DFDB-4E29-8EDE4E19A6EE}"/>
                </a:ext>
              </a:extLst>
            </p:cNvPr>
            <p:cNvSpPr txBox="1"/>
            <p:nvPr/>
          </p:nvSpPr>
          <p:spPr>
            <a:xfrm>
              <a:off x="8708339" y="5045627"/>
              <a:ext cx="1046425" cy="784830"/>
            </a:xfrm>
            <a:prstGeom prst="rect">
              <a:avLst/>
            </a:prstGeom>
            <a:noFill/>
          </p:spPr>
          <p:txBody>
            <a:bodyPr wrap="square" rtlCol="0">
              <a:spAutoFit/>
            </a:bodyPr>
            <a:lstStyle/>
            <a:p>
              <a:pPr>
                <a:spcAft>
                  <a:spcPts val="600"/>
                </a:spcAft>
              </a:pPr>
              <a:r>
                <a:rPr lang="en-US" sz="900" dirty="0">
                  <a:latin typeface="Roboto" panose="02000000000000000000" pitchFamily="50" charset="0"/>
                  <a:ea typeface="Roboto" panose="02000000000000000000" pitchFamily="50" charset="0"/>
                  <a:cs typeface="Roboto" panose="02000000000000000000" pitchFamily="50" charset="0"/>
                </a:rPr>
                <a:t>No further content edits without associated costs added</a:t>
              </a:r>
            </a:p>
          </p:txBody>
        </p:sp>
        <p:pic>
          <p:nvPicPr>
            <p:cNvPr id="78" name="Graphic 77" descr="Lock outline">
              <a:extLst>
                <a:ext uri="{FF2B5EF4-FFF2-40B4-BE49-F238E27FC236}">
                  <a16:creationId xmlns:a16="http://schemas.microsoft.com/office/drawing/2014/main" id="{B9F65281-CD9C-E842-2ACD-B6021F8103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61901" y="4640546"/>
              <a:ext cx="336053" cy="336053"/>
            </a:xfrm>
            <a:prstGeom prst="rect">
              <a:avLst/>
            </a:prstGeom>
          </p:spPr>
        </p:pic>
      </p:grpSp>
      <p:grpSp>
        <p:nvGrpSpPr>
          <p:cNvPr id="11" name="Group 10">
            <a:extLst>
              <a:ext uri="{FF2B5EF4-FFF2-40B4-BE49-F238E27FC236}">
                <a16:creationId xmlns:a16="http://schemas.microsoft.com/office/drawing/2014/main" id="{68A6CF62-E0D2-7E9B-1A65-584EAC531816}"/>
              </a:ext>
            </a:extLst>
          </p:cNvPr>
          <p:cNvGrpSpPr/>
          <p:nvPr/>
        </p:nvGrpSpPr>
        <p:grpSpPr>
          <a:xfrm>
            <a:off x="9813331" y="4790378"/>
            <a:ext cx="2030311" cy="1241911"/>
            <a:chOff x="9813331" y="4559914"/>
            <a:chExt cx="2030311" cy="1241911"/>
          </a:xfrm>
        </p:grpSpPr>
        <p:sp>
          <p:nvSpPr>
            <p:cNvPr id="47" name="TextBox 46">
              <a:extLst>
                <a:ext uri="{FF2B5EF4-FFF2-40B4-BE49-F238E27FC236}">
                  <a16:creationId xmlns:a16="http://schemas.microsoft.com/office/drawing/2014/main" id="{4F9569BC-811C-49DF-C652-9D97F69EEFE7}"/>
                </a:ext>
              </a:extLst>
            </p:cNvPr>
            <p:cNvSpPr txBox="1"/>
            <p:nvPr/>
          </p:nvSpPr>
          <p:spPr>
            <a:xfrm>
              <a:off x="9813331" y="4940051"/>
              <a:ext cx="2030311" cy="861774"/>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dirty="0">
                  <a:latin typeface="Roboto" panose="02000000000000000000" pitchFamily="50" charset="0"/>
                  <a:ea typeface="Roboto" panose="02000000000000000000" pitchFamily="50" charset="0"/>
                  <a:cs typeface="Roboto" panose="02000000000000000000" pitchFamily="50" charset="0"/>
                </a:rPr>
                <a:t>All author queries are addressed, and files are cleaned up, finalized, and proofread</a:t>
              </a:r>
            </a:p>
            <a:p>
              <a:pPr marL="171450" indent="-171450">
                <a:spcAft>
                  <a:spcPts val="600"/>
                </a:spcAft>
                <a:buFont typeface="Arial" panose="020B0604020202020204" pitchFamily="34" charset="0"/>
                <a:buChar char="•"/>
              </a:pPr>
              <a:r>
                <a:rPr lang="en-US" sz="900" dirty="0">
                  <a:latin typeface="Roboto" panose="02000000000000000000" pitchFamily="50" charset="0"/>
                  <a:ea typeface="Roboto" panose="02000000000000000000" pitchFamily="50" charset="0"/>
                  <a:cs typeface="Roboto" panose="02000000000000000000" pitchFamily="50" charset="0"/>
                </a:rPr>
                <a:t>Files are then sent to layout and design</a:t>
              </a:r>
            </a:p>
          </p:txBody>
        </p:sp>
        <p:pic>
          <p:nvPicPr>
            <p:cNvPr id="80" name="Graphic 79" descr="Palette outline">
              <a:extLst>
                <a:ext uri="{FF2B5EF4-FFF2-40B4-BE49-F238E27FC236}">
                  <a16:creationId xmlns:a16="http://schemas.microsoft.com/office/drawing/2014/main" id="{1DC5F277-210A-9999-910F-16DD2C61FF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16391" y="4559914"/>
              <a:ext cx="377426" cy="377426"/>
            </a:xfrm>
            <a:prstGeom prst="rect">
              <a:avLst/>
            </a:prstGeom>
          </p:spPr>
        </p:pic>
      </p:grpSp>
      <p:sp>
        <p:nvSpPr>
          <p:cNvPr id="19" name="Rectangle: Rounded Corners 18">
            <a:extLst>
              <a:ext uri="{FF2B5EF4-FFF2-40B4-BE49-F238E27FC236}">
                <a16:creationId xmlns:a16="http://schemas.microsoft.com/office/drawing/2014/main" id="{258AC04D-FB96-D1D9-D248-E4478C616F2B}"/>
              </a:ext>
            </a:extLst>
          </p:cNvPr>
          <p:cNvSpPr/>
          <p:nvPr/>
        </p:nvSpPr>
        <p:spPr>
          <a:xfrm>
            <a:off x="532699" y="3497962"/>
            <a:ext cx="906819" cy="880025"/>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Roboto"/>
                <a:ea typeface="Roboto"/>
                <a:cs typeface="Roboto"/>
              </a:rPr>
              <a:t>External Kickoff</a:t>
            </a:r>
          </a:p>
        </p:txBody>
      </p:sp>
      <p:sp>
        <p:nvSpPr>
          <p:cNvPr id="20" name="Rectangle: Rounded Corners 19">
            <a:extLst>
              <a:ext uri="{FF2B5EF4-FFF2-40B4-BE49-F238E27FC236}">
                <a16:creationId xmlns:a16="http://schemas.microsoft.com/office/drawing/2014/main" id="{1E16483A-AE8F-F603-2C60-E10285375F32}"/>
              </a:ext>
            </a:extLst>
          </p:cNvPr>
          <p:cNvSpPr/>
          <p:nvPr/>
        </p:nvSpPr>
        <p:spPr>
          <a:xfrm>
            <a:off x="1522765" y="3544999"/>
            <a:ext cx="803338" cy="832987"/>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Roboto"/>
                <a:ea typeface="Roboto"/>
                <a:cs typeface="Roboto"/>
              </a:rPr>
              <a:t>Supply Phase</a:t>
            </a:r>
            <a:endParaRPr lang="en-US"/>
          </a:p>
        </p:txBody>
      </p:sp>
      <p:sp>
        <p:nvSpPr>
          <p:cNvPr id="21" name="Rectangle: Rounded Corners 20">
            <a:extLst>
              <a:ext uri="{FF2B5EF4-FFF2-40B4-BE49-F238E27FC236}">
                <a16:creationId xmlns:a16="http://schemas.microsoft.com/office/drawing/2014/main" id="{6190CE88-40B7-9DCC-CFF5-F175103AC04F}"/>
              </a:ext>
            </a:extLst>
          </p:cNvPr>
          <p:cNvSpPr/>
          <p:nvPr/>
        </p:nvSpPr>
        <p:spPr>
          <a:xfrm>
            <a:off x="2409350" y="3546824"/>
            <a:ext cx="955158" cy="83116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Roboto"/>
                <a:ea typeface="Roboto"/>
                <a:cs typeface="Roboto"/>
              </a:rPr>
              <a:t>Internal Kickoff</a:t>
            </a:r>
            <a:endParaRPr lang="en-US" sz="1200">
              <a:latin typeface="Roboto" panose="02000000000000000000" pitchFamily="50" charset="0"/>
              <a:ea typeface="Roboto" panose="02000000000000000000" pitchFamily="50" charset="0"/>
              <a:cs typeface="Roboto" panose="02000000000000000000" pitchFamily="50" charset="0"/>
            </a:endParaRPr>
          </a:p>
        </p:txBody>
      </p:sp>
      <p:sp>
        <p:nvSpPr>
          <p:cNvPr id="22" name="Rectangle: Rounded Corners 21">
            <a:extLst>
              <a:ext uri="{FF2B5EF4-FFF2-40B4-BE49-F238E27FC236}">
                <a16:creationId xmlns:a16="http://schemas.microsoft.com/office/drawing/2014/main" id="{2A8FA19C-1EBD-5E52-576B-18E9BB7C86CE}"/>
              </a:ext>
            </a:extLst>
          </p:cNvPr>
          <p:cNvSpPr/>
          <p:nvPr/>
        </p:nvSpPr>
        <p:spPr>
          <a:xfrm>
            <a:off x="3433570" y="3545000"/>
            <a:ext cx="1928167" cy="831162"/>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Roboto"/>
                <a:ea typeface="Roboto"/>
                <a:cs typeface="Roboto"/>
              </a:rPr>
              <a:t>Content Drafts</a:t>
            </a:r>
            <a:endParaRPr lang="en-US" sz="1200">
              <a:latin typeface="Roboto" panose="02000000000000000000" pitchFamily="50" charset="0"/>
              <a:ea typeface="Roboto" panose="02000000000000000000" pitchFamily="50" charset="0"/>
              <a:cs typeface="Roboto" panose="02000000000000000000" pitchFamily="50" charset="0"/>
            </a:endParaRPr>
          </a:p>
        </p:txBody>
      </p:sp>
      <p:sp>
        <p:nvSpPr>
          <p:cNvPr id="23" name="Rectangle: Rounded Corners 22">
            <a:extLst>
              <a:ext uri="{FF2B5EF4-FFF2-40B4-BE49-F238E27FC236}">
                <a16:creationId xmlns:a16="http://schemas.microsoft.com/office/drawing/2014/main" id="{A7CCE5D6-86EA-AF98-B30E-0AD07B5ED443}"/>
              </a:ext>
            </a:extLst>
          </p:cNvPr>
          <p:cNvSpPr/>
          <p:nvPr/>
        </p:nvSpPr>
        <p:spPr>
          <a:xfrm>
            <a:off x="5444983" y="3544999"/>
            <a:ext cx="955157" cy="83116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Roboto"/>
                <a:ea typeface="Roboto"/>
                <a:cs typeface="Roboto"/>
              </a:rPr>
              <a:t>Client Review of Drafts</a:t>
            </a:r>
          </a:p>
        </p:txBody>
      </p:sp>
      <p:sp>
        <p:nvSpPr>
          <p:cNvPr id="24" name="Rectangle: Rounded Corners 23">
            <a:extLst>
              <a:ext uri="{FF2B5EF4-FFF2-40B4-BE49-F238E27FC236}">
                <a16:creationId xmlns:a16="http://schemas.microsoft.com/office/drawing/2014/main" id="{2A0A6FD2-1E48-70DE-A3B0-B8AD610D7029}"/>
              </a:ext>
            </a:extLst>
          </p:cNvPr>
          <p:cNvSpPr/>
          <p:nvPr/>
        </p:nvSpPr>
        <p:spPr>
          <a:xfrm>
            <a:off x="6483386" y="3544999"/>
            <a:ext cx="1132367" cy="831162"/>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Roboto"/>
                <a:ea typeface="Roboto"/>
                <a:cs typeface="Roboto"/>
              </a:rPr>
              <a:t>Content Edits</a:t>
            </a:r>
            <a:endParaRPr lang="en-US"/>
          </a:p>
        </p:txBody>
      </p:sp>
      <p:sp>
        <p:nvSpPr>
          <p:cNvPr id="26" name="Rectangle: Rounded Corners 25">
            <a:extLst>
              <a:ext uri="{FF2B5EF4-FFF2-40B4-BE49-F238E27FC236}">
                <a16:creationId xmlns:a16="http://schemas.microsoft.com/office/drawing/2014/main" id="{F327B19B-5380-186E-2BEE-7D56E40FF7BA}"/>
              </a:ext>
            </a:extLst>
          </p:cNvPr>
          <p:cNvSpPr/>
          <p:nvPr/>
        </p:nvSpPr>
        <p:spPr>
          <a:xfrm>
            <a:off x="9003784" y="3544999"/>
            <a:ext cx="1046426" cy="83116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Roboto" panose="02000000000000000000" pitchFamily="50" charset="0"/>
                <a:ea typeface="Roboto" panose="02000000000000000000" pitchFamily="50" charset="0"/>
                <a:cs typeface="Roboto" panose="02000000000000000000" pitchFamily="50" charset="0"/>
              </a:rPr>
              <a:t>Draft Submitted to Layout</a:t>
            </a:r>
          </a:p>
        </p:txBody>
      </p:sp>
      <p:sp>
        <p:nvSpPr>
          <p:cNvPr id="27" name="Rectangle: Rounded Corners 26">
            <a:extLst>
              <a:ext uri="{FF2B5EF4-FFF2-40B4-BE49-F238E27FC236}">
                <a16:creationId xmlns:a16="http://schemas.microsoft.com/office/drawing/2014/main" id="{9B3DF40D-D611-6614-DD0F-0CF09E4A33DD}"/>
              </a:ext>
            </a:extLst>
          </p:cNvPr>
          <p:cNvSpPr/>
          <p:nvPr/>
        </p:nvSpPr>
        <p:spPr>
          <a:xfrm>
            <a:off x="10124432" y="3544999"/>
            <a:ext cx="1091146" cy="83116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Roboto" panose="02000000000000000000" pitchFamily="50" charset="0"/>
                <a:ea typeface="Roboto" panose="02000000000000000000" pitchFamily="50" charset="0"/>
                <a:cs typeface="Roboto" panose="02000000000000000000" pitchFamily="50" charset="0"/>
              </a:rPr>
              <a:t>Client Final Proof Review</a:t>
            </a:r>
          </a:p>
        </p:txBody>
      </p:sp>
      <p:sp>
        <p:nvSpPr>
          <p:cNvPr id="38" name="Rectangle: Rounded Corners 37">
            <a:extLst>
              <a:ext uri="{FF2B5EF4-FFF2-40B4-BE49-F238E27FC236}">
                <a16:creationId xmlns:a16="http://schemas.microsoft.com/office/drawing/2014/main" id="{EE50BC44-33E1-3220-5373-0078B2445786}"/>
              </a:ext>
            </a:extLst>
          </p:cNvPr>
          <p:cNvSpPr/>
          <p:nvPr/>
        </p:nvSpPr>
        <p:spPr>
          <a:xfrm>
            <a:off x="7687613" y="3544999"/>
            <a:ext cx="955157" cy="83116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Roboto" panose="02000000000000000000" pitchFamily="50" charset="0"/>
                <a:ea typeface="Roboto" panose="02000000000000000000" pitchFamily="50" charset="0"/>
                <a:cs typeface="Roboto" panose="02000000000000000000" pitchFamily="50" charset="0"/>
              </a:rPr>
              <a:t>Client Review of Second Draft</a:t>
            </a:r>
          </a:p>
        </p:txBody>
      </p:sp>
      <p:cxnSp>
        <p:nvCxnSpPr>
          <p:cNvPr id="63" name="Straight Connector 62">
            <a:extLst>
              <a:ext uri="{FF2B5EF4-FFF2-40B4-BE49-F238E27FC236}">
                <a16:creationId xmlns:a16="http://schemas.microsoft.com/office/drawing/2014/main" id="{8ECF4663-27C2-3F7F-D747-1367A230DAFF}"/>
              </a:ext>
            </a:extLst>
          </p:cNvPr>
          <p:cNvCxnSpPr/>
          <p:nvPr/>
        </p:nvCxnSpPr>
        <p:spPr>
          <a:xfrm>
            <a:off x="8939986" y="3488516"/>
            <a:ext cx="0" cy="9833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F6E1D89-3FC3-9D04-E504-F86027734D36}"/>
              </a:ext>
            </a:extLst>
          </p:cNvPr>
          <p:cNvGrpSpPr/>
          <p:nvPr/>
        </p:nvGrpSpPr>
        <p:grpSpPr>
          <a:xfrm>
            <a:off x="5655483" y="1671748"/>
            <a:ext cx="2093889" cy="1778108"/>
            <a:chOff x="5655483" y="1418966"/>
            <a:chExt cx="2093889" cy="1778108"/>
          </a:xfrm>
        </p:grpSpPr>
        <p:pic>
          <p:nvPicPr>
            <p:cNvPr id="69" name="Graphic 68" descr="Eye outline">
              <a:extLst>
                <a:ext uri="{FF2B5EF4-FFF2-40B4-BE49-F238E27FC236}">
                  <a16:creationId xmlns:a16="http://schemas.microsoft.com/office/drawing/2014/main" id="{532D592D-1C1F-3353-95F4-39A90EFBAA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6383" y="1418966"/>
              <a:ext cx="315524" cy="315524"/>
            </a:xfrm>
            <a:prstGeom prst="rect">
              <a:avLst/>
            </a:prstGeom>
          </p:spPr>
        </p:pic>
        <p:sp>
          <p:nvSpPr>
            <p:cNvPr id="5" name="TextBox 4">
              <a:extLst>
                <a:ext uri="{FF2B5EF4-FFF2-40B4-BE49-F238E27FC236}">
                  <a16:creationId xmlns:a16="http://schemas.microsoft.com/office/drawing/2014/main" id="{0126C51C-5188-A557-A274-D3DC9129CFB3}"/>
                </a:ext>
              </a:extLst>
            </p:cNvPr>
            <p:cNvSpPr txBox="1"/>
            <p:nvPr/>
          </p:nvSpPr>
          <p:spPr>
            <a:xfrm>
              <a:off x="5655483" y="1688969"/>
              <a:ext cx="2093889" cy="1508105"/>
            </a:xfrm>
            <a:prstGeom prst="rect">
              <a:avLst/>
            </a:prstGeom>
            <a:noFill/>
          </p:spPr>
          <p:txBody>
            <a:bodyPr wrap="square" lIns="91440" tIns="45720" rIns="91440" bIns="45720" rtlCol="0" anchor="t">
              <a:spAutoFit/>
            </a:bodyPr>
            <a:lstStyle/>
            <a:p>
              <a:pPr>
                <a:spcAft>
                  <a:spcPts val="600"/>
                </a:spcAft>
              </a:pPr>
              <a:r>
                <a:rPr lang="en-US" sz="900" b="1" dirty="0">
                  <a:latin typeface="Roboto"/>
                  <a:ea typeface="Roboto"/>
                  <a:cs typeface="Roboto"/>
                </a:rPr>
                <a:t>Week 3: </a:t>
              </a:r>
              <a:endParaRPr lang="en-US" sz="900" dirty="0">
                <a:latin typeface="Roboto"/>
                <a:ea typeface="Roboto"/>
                <a:cs typeface="Roboto"/>
              </a:endParaRPr>
            </a:p>
            <a:p>
              <a:pPr>
                <a:spcAft>
                  <a:spcPts val="600"/>
                </a:spcAft>
              </a:pPr>
              <a:r>
                <a:rPr lang="en-US" sz="900" dirty="0">
                  <a:latin typeface="Roboto"/>
                  <a:ea typeface="Roboto"/>
                  <a:cs typeface="Roboto"/>
                </a:rPr>
                <a:t>Author edits are reflected in the copy with tracking</a:t>
              </a:r>
              <a:endParaRPr lang="en-US" sz="900" dirty="0">
                <a:ea typeface="Calibri"/>
                <a:cs typeface="Calibri"/>
              </a:endParaRPr>
            </a:p>
            <a:p>
              <a:pPr marL="171450" indent="-171450">
                <a:spcAft>
                  <a:spcPts val="600"/>
                </a:spcAft>
                <a:buFont typeface="Arial" panose="020B0604020202020204" pitchFamily="34" charset="0"/>
                <a:buChar char="•"/>
              </a:pPr>
              <a:r>
                <a:rPr lang="en-US" sz="900" dirty="0">
                  <a:latin typeface="Roboto"/>
                  <a:ea typeface="Roboto"/>
                  <a:cs typeface="Roboto"/>
                </a:rPr>
                <a:t>Double check visuals and callouts</a:t>
              </a:r>
            </a:p>
            <a:p>
              <a:pPr marL="171450" indent="-171450">
                <a:spcAft>
                  <a:spcPts val="600"/>
                </a:spcAft>
                <a:buFont typeface="Arial" panose="020B0604020202020204" pitchFamily="34" charset="0"/>
                <a:buChar char="•"/>
              </a:pPr>
              <a:r>
                <a:rPr lang="en-US" sz="900" dirty="0">
                  <a:latin typeface="Roboto"/>
                  <a:ea typeface="Roboto"/>
                  <a:cs typeface="Roboto"/>
                </a:rPr>
                <a:t>The majority of revisions to the manuscript are expected during his first draft review.</a:t>
              </a:r>
            </a:p>
            <a:p>
              <a:pPr marL="171450" indent="-171450">
                <a:spcAft>
                  <a:spcPts val="600"/>
                </a:spcAft>
                <a:buFont typeface="Arial" panose="020B0604020202020204" pitchFamily="34" charset="0"/>
                <a:buChar char="•"/>
              </a:pPr>
              <a:endParaRPr lang="en-US" sz="900" dirty="0">
                <a:latin typeface="Roboto" panose="02000000000000000000" pitchFamily="50" charset="0"/>
                <a:ea typeface="Roboto" panose="02000000000000000000" pitchFamily="50" charset="0"/>
                <a:cs typeface="Roboto" panose="02000000000000000000" pitchFamily="50" charset="0"/>
              </a:endParaRPr>
            </a:p>
          </p:txBody>
        </p:sp>
      </p:grpSp>
      <p:grpSp>
        <p:nvGrpSpPr>
          <p:cNvPr id="13" name="Group 12">
            <a:extLst>
              <a:ext uri="{FF2B5EF4-FFF2-40B4-BE49-F238E27FC236}">
                <a16:creationId xmlns:a16="http://schemas.microsoft.com/office/drawing/2014/main" id="{4CCCDEDF-62AD-15CB-7FDC-D4B0882EFD7C}"/>
              </a:ext>
            </a:extLst>
          </p:cNvPr>
          <p:cNvGrpSpPr/>
          <p:nvPr/>
        </p:nvGrpSpPr>
        <p:grpSpPr>
          <a:xfrm>
            <a:off x="8018744" y="1671748"/>
            <a:ext cx="1625008" cy="907541"/>
            <a:chOff x="7964545" y="2367570"/>
            <a:chExt cx="1625008" cy="907541"/>
          </a:xfrm>
        </p:grpSpPr>
        <p:pic>
          <p:nvPicPr>
            <p:cNvPr id="70" name="Graphic 69" descr="Eye outline">
              <a:extLst>
                <a:ext uri="{FF2B5EF4-FFF2-40B4-BE49-F238E27FC236}">
                  <a16:creationId xmlns:a16="http://schemas.microsoft.com/office/drawing/2014/main" id="{52E11244-1C4E-FE71-9058-650A6B286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5540" y="2367570"/>
              <a:ext cx="315524" cy="315524"/>
            </a:xfrm>
            <a:prstGeom prst="rect">
              <a:avLst/>
            </a:prstGeom>
          </p:spPr>
        </p:pic>
        <p:sp>
          <p:nvSpPr>
            <p:cNvPr id="6" name="TextBox 5">
              <a:extLst>
                <a:ext uri="{FF2B5EF4-FFF2-40B4-BE49-F238E27FC236}">
                  <a16:creationId xmlns:a16="http://schemas.microsoft.com/office/drawing/2014/main" id="{E40E06EC-A40B-B40C-D56D-DE87C3336087}"/>
                </a:ext>
              </a:extLst>
            </p:cNvPr>
            <p:cNvSpPr txBox="1"/>
            <p:nvPr/>
          </p:nvSpPr>
          <p:spPr>
            <a:xfrm>
              <a:off x="7964545" y="2690336"/>
              <a:ext cx="1625008" cy="584775"/>
            </a:xfrm>
            <a:prstGeom prst="rect">
              <a:avLst/>
            </a:prstGeom>
            <a:noFill/>
          </p:spPr>
          <p:txBody>
            <a:bodyPr wrap="square" lIns="91440" tIns="45720" rIns="91440" bIns="45720" rtlCol="0" anchor="t">
              <a:spAutoFit/>
            </a:bodyPr>
            <a:lstStyle/>
            <a:p>
              <a:pPr>
                <a:spcAft>
                  <a:spcPts val="600"/>
                </a:spcAft>
              </a:pPr>
              <a:r>
                <a:rPr lang="en-US" sz="900" b="1" dirty="0">
                  <a:latin typeface="Roboto"/>
                  <a:ea typeface="Roboto"/>
                  <a:cs typeface="Roboto"/>
                </a:rPr>
                <a:t>Week 4: </a:t>
              </a:r>
            </a:p>
            <a:p>
              <a:pPr>
                <a:spcAft>
                  <a:spcPts val="600"/>
                </a:spcAft>
              </a:pPr>
              <a:r>
                <a:rPr lang="en-US" sz="900" dirty="0">
                  <a:latin typeface="Roboto"/>
                  <a:ea typeface="Roboto"/>
                  <a:cs typeface="Roboto"/>
                </a:rPr>
                <a:t>Content is ready for final client review</a:t>
              </a:r>
            </a:p>
          </p:txBody>
        </p:sp>
      </p:grpSp>
    </p:spTree>
    <p:extLst>
      <p:ext uri="{BB962C8B-B14F-4D97-AF65-F5344CB8AC3E}">
        <p14:creationId xmlns:p14="http://schemas.microsoft.com/office/powerpoint/2010/main" val="3945768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rrow: Right 3">
            <a:extLst>
              <a:ext uri="{FF2B5EF4-FFF2-40B4-BE49-F238E27FC236}">
                <a16:creationId xmlns:a16="http://schemas.microsoft.com/office/drawing/2014/main" id="{C3E1CF9B-00A9-7638-34A4-A8F92134ACC6}"/>
              </a:ext>
            </a:extLst>
          </p:cNvPr>
          <p:cNvSpPr/>
          <p:nvPr/>
        </p:nvSpPr>
        <p:spPr>
          <a:xfrm>
            <a:off x="5478022" y="2811771"/>
            <a:ext cx="632947" cy="33855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
            <a:extLst>
              <a:ext uri="{FF2B5EF4-FFF2-40B4-BE49-F238E27FC236}">
                <a16:creationId xmlns:a16="http://schemas.microsoft.com/office/drawing/2014/main" id="{2C537F54-19DA-F3A6-2048-A2B485BE4D08}"/>
              </a:ext>
            </a:extLst>
          </p:cNvPr>
          <p:cNvSpPr/>
          <p:nvPr/>
        </p:nvSpPr>
        <p:spPr>
          <a:xfrm>
            <a:off x="2625517" y="2811771"/>
            <a:ext cx="632947" cy="33855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D3CE53-273C-1836-3B8A-52F27ACE5703}"/>
              </a:ext>
            </a:extLst>
          </p:cNvPr>
          <p:cNvSpPr/>
          <p:nvPr/>
        </p:nvSpPr>
        <p:spPr>
          <a:xfrm>
            <a:off x="9189720" y="0"/>
            <a:ext cx="300228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B8F5FA-B6EE-8693-29F4-3B64D607CC10}"/>
              </a:ext>
            </a:extLst>
          </p:cNvPr>
          <p:cNvSpPr>
            <a:spLocks noGrp="1"/>
          </p:cNvSpPr>
          <p:nvPr>
            <p:ph type="title"/>
          </p:nvPr>
        </p:nvSpPr>
        <p:spPr/>
        <p:txBody>
          <a:bodyPr/>
          <a:lstStyle/>
          <a:p>
            <a:r>
              <a:rPr lang="en-US"/>
              <a:t>How it works</a:t>
            </a:r>
          </a:p>
        </p:txBody>
      </p:sp>
      <p:sp>
        <p:nvSpPr>
          <p:cNvPr id="9" name="TextBox 8">
            <a:extLst>
              <a:ext uri="{FF2B5EF4-FFF2-40B4-BE49-F238E27FC236}">
                <a16:creationId xmlns:a16="http://schemas.microsoft.com/office/drawing/2014/main" id="{3649B6A5-D4A2-DCB1-D0DA-28B700E89B96}"/>
              </a:ext>
            </a:extLst>
          </p:cNvPr>
          <p:cNvSpPr txBox="1"/>
          <p:nvPr/>
        </p:nvSpPr>
        <p:spPr>
          <a:xfrm>
            <a:off x="9590023" y="1082969"/>
            <a:ext cx="1875537" cy="1477328"/>
          </a:xfrm>
          <a:prstGeom prst="rect">
            <a:avLst/>
          </a:prstGeom>
          <a:noFill/>
        </p:spPr>
        <p:txBody>
          <a:bodyPr wrap="square" rtlCol="0">
            <a:spAutoFit/>
          </a:bodyPr>
          <a:lstStyle/>
          <a:p>
            <a:r>
              <a:rPr lang="en-US" sz="2000" dirty="0">
                <a:latin typeface="Futura PT Medium" panose="020B0602020204020303" pitchFamily="34" charset="0"/>
              </a:rPr>
              <a:t>Timing</a:t>
            </a:r>
            <a:endParaRPr lang="en-US" sz="1600" dirty="0">
              <a:latin typeface="Roboto" panose="02000000000000000000" pitchFamily="50" charset="0"/>
              <a:ea typeface="Roboto" panose="02000000000000000000" pitchFamily="50" charset="0"/>
              <a:cs typeface="Roboto" panose="02000000000000000000" pitchFamily="50" charset="0"/>
            </a:endParaRPr>
          </a:p>
          <a:p>
            <a:r>
              <a:rPr lang="en-US" sz="1400" b="1" dirty="0">
                <a:latin typeface="Roboto" panose="02000000000000000000" pitchFamily="50" charset="0"/>
                <a:ea typeface="Roboto" panose="02000000000000000000" pitchFamily="50" charset="0"/>
                <a:cs typeface="Roboto" panose="02000000000000000000" pitchFamily="50" charset="0"/>
              </a:rPr>
              <a:t>Production:</a:t>
            </a:r>
          </a:p>
          <a:p>
            <a:r>
              <a:rPr lang="en-US" sz="1400" dirty="0">
                <a:latin typeface="Roboto" panose="02000000000000000000" pitchFamily="50" charset="0"/>
                <a:ea typeface="Roboto" panose="02000000000000000000" pitchFamily="50" charset="0"/>
                <a:cs typeface="Roboto" panose="02000000000000000000" pitchFamily="50" charset="0"/>
              </a:rPr>
              <a:t>4-6 weeks</a:t>
            </a:r>
          </a:p>
          <a:p>
            <a:endParaRPr lang="en-US" sz="1400" dirty="0">
              <a:latin typeface="Roboto" panose="02000000000000000000" pitchFamily="50" charset="0"/>
              <a:ea typeface="Roboto" panose="02000000000000000000" pitchFamily="50" charset="0"/>
              <a:cs typeface="Roboto" panose="02000000000000000000" pitchFamily="50" charset="0"/>
            </a:endParaRPr>
          </a:p>
          <a:p>
            <a:r>
              <a:rPr lang="en-US" sz="1400" b="1" dirty="0">
                <a:latin typeface="Roboto" panose="02000000000000000000" pitchFamily="50" charset="0"/>
                <a:ea typeface="Roboto" panose="02000000000000000000" pitchFamily="50" charset="0"/>
                <a:cs typeface="Roboto" panose="02000000000000000000" pitchFamily="50" charset="0"/>
              </a:rPr>
              <a:t>In-market duration:</a:t>
            </a:r>
          </a:p>
          <a:p>
            <a:r>
              <a:rPr lang="en-US" sz="1400" dirty="0">
                <a:latin typeface="Roboto" panose="02000000000000000000" pitchFamily="50" charset="0"/>
                <a:ea typeface="Roboto" panose="02000000000000000000" pitchFamily="50" charset="0"/>
                <a:cs typeface="Roboto" panose="02000000000000000000" pitchFamily="50" charset="0"/>
              </a:rPr>
              <a:t>6 months</a:t>
            </a:r>
          </a:p>
        </p:txBody>
      </p:sp>
      <p:sp>
        <p:nvSpPr>
          <p:cNvPr id="10" name="TextBox 9">
            <a:extLst>
              <a:ext uri="{FF2B5EF4-FFF2-40B4-BE49-F238E27FC236}">
                <a16:creationId xmlns:a16="http://schemas.microsoft.com/office/drawing/2014/main" id="{D1997435-41F9-2D65-E17D-BA467CDAB517}"/>
              </a:ext>
            </a:extLst>
          </p:cNvPr>
          <p:cNvSpPr txBox="1"/>
          <p:nvPr/>
        </p:nvSpPr>
        <p:spPr>
          <a:xfrm>
            <a:off x="9593580" y="2954822"/>
            <a:ext cx="2194560" cy="1908215"/>
          </a:xfrm>
          <a:prstGeom prst="rect">
            <a:avLst/>
          </a:prstGeom>
          <a:noFill/>
        </p:spPr>
        <p:txBody>
          <a:bodyPr wrap="square" lIns="91440" tIns="45720" rIns="91440" bIns="45720" rtlCol="0" anchor="t">
            <a:spAutoFit/>
          </a:bodyPr>
          <a:lstStyle/>
          <a:p>
            <a:r>
              <a:rPr lang="en-US" sz="2000" dirty="0">
                <a:latin typeface="Futura PT Medium"/>
              </a:rPr>
              <a:t>Deliverables</a:t>
            </a:r>
            <a:endParaRPr lang="en-US" sz="2000" dirty="0">
              <a:latin typeface="Futura PT Medium"/>
              <a:ea typeface="Roboto" panose="02000000000000000000" pitchFamily="50" charset="0"/>
              <a:cs typeface="Roboto" panose="02000000000000000000" pitchFamily="50" charset="0"/>
            </a:endParaRPr>
          </a:p>
          <a:p>
            <a:endParaRPr lang="en-US" sz="1400">
              <a:latin typeface="Roboto" panose="02000000000000000000" pitchFamily="50" charset="0"/>
              <a:ea typeface="Roboto" panose="02000000000000000000" pitchFamily="50" charset="0"/>
              <a:cs typeface="Roboto" panose="02000000000000000000" pitchFamily="50" charset="0"/>
            </a:endParaRPr>
          </a:p>
          <a:p>
            <a:r>
              <a:rPr lang="en-US" sz="1400" dirty="0">
                <a:latin typeface="Roboto"/>
                <a:ea typeface="Roboto"/>
                <a:cs typeface="Roboto"/>
              </a:rPr>
              <a:t>Includes:</a:t>
            </a:r>
          </a:p>
          <a:p>
            <a:pPr marL="285750" indent="-285750">
              <a:buFont typeface="Arial" panose="020B0604020202020204" pitchFamily="34" charset="0"/>
              <a:buChar char="•"/>
            </a:pPr>
            <a:r>
              <a:rPr lang="en-US" sz="1400" dirty="0">
                <a:latin typeface="Roboto"/>
                <a:ea typeface="Roboto"/>
                <a:cs typeface="Roboto"/>
              </a:rPr>
              <a:t>40,000 page views Content refresh</a:t>
            </a:r>
          </a:p>
          <a:p>
            <a:pPr marL="285750" indent="-285750">
              <a:buFont typeface="Arial" panose="020B0604020202020204" pitchFamily="34" charset="0"/>
              <a:buChar char="•"/>
            </a:pPr>
            <a:r>
              <a:rPr lang="en-US" sz="1400" dirty="0">
                <a:latin typeface="Roboto"/>
                <a:ea typeface="Roboto"/>
                <a:cs typeface="Roboto"/>
              </a:rPr>
              <a:t>2,000 leads</a:t>
            </a:r>
          </a:p>
          <a:p>
            <a:pPr marL="285750" indent="-285750">
              <a:buFont typeface="Arial" panose="020B0604020202020204" pitchFamily="34" charset="0"/>
              <a:buChar char="•"/>
            </a:pPr>
            <a:r>
              <a:rPr lang="en-US" sz="1400" dirty="0">
                <a:latin typeface="Roboto"/>
                <a:ea typeface="Roboto"/>
                <a:cs typeface="Roboto"/>
              </a:rPr>
              <a:t>6 million promotional impressions</a:t>
            </a:r>
          </a:p>
        </p:txBody>
      </p:sp>
      <p:sp>
        <p:nvSpPr>
          <p:cNvPr id="3" name="TextBox 2">
            <a:extLst>
              <a:ext uri="{FF2B5EF4-FFF2-40B4-BE49-F238E27FC236}">
                <a16:creationId xmlns:a16="http://schemas.microsoft.com/office/drawing/2014/main" id="{FB833D0A-F6DB-CE04-927B-788C1D23A138}"/>
              </a:ext>
            </a:extLst>
          </p:cNvPr>
          <p:cNvSpPr txBox="1"/>
          <p:nvPr/>
        </p:nvSpPr>
        <p:spPr>
          <a:xfrm>
            <a:off x="838200" y="1382911"/>
            <a:ext cx="4112023" cy="307777"/>
          </a:xfrm>
          <a:prstGeom prst="rect">
            <a:avLst/>
          </a:prstGeom>
          <a:noFill/>
        </p:spPr>
        <p:txBody>
          <a:bodyPr wrap="none" lIns="91440" tIns="45720" rIns="91440" bIns="45720" rtlCol="0" anchor="t">
            <a:spAutoFit/>
          </a:bodyPr>
          <a:lstStyle/>
          <a:p>
            <a:r>
              <a:rPr lang="en-US" sz="1400" dirty="0">
                <a:latin typeface="Roboto"/>
                <a:ea typeface="Roboto"/>
                <a:cs typeface="Roboto"/>
              </a:rPr>
              <a:t>A brand-to-demand experience with Insights Hub</a:t>
            </a:r>
          </a:p>
        </p:txBody>
      </p:sp>
      <p:grpSp>
        <p:nvGrpSpPr>
          <p:cNvPr id="11" name="Group 10">
            <a:extLst>
              <a:ext uri="{FF2B5EF4-FFF2-40B4-BE49-F238E27FC236}">
                <a16:creationId xmlns:a16="http://schemas.microsoft.com/office/drawing/2014/main" id="{31110DA5-1326-3A2E-843F-19B3C44AD24B}"/>
              </a:ext>
            </a:extLst>
          </p:cNvPr>
          <p:cNvGrpSpPr>
            <a:grpSpLocks noChangeAspect="1"/>
          </p:cNvGrpSpPr>
          <p:nvPr/>
        </p:nvGrpSpPr>
        <p:grpSpPr>
          <a:xfrm>
            <a:off x="788950" y="1920409"/>
            <a:ext cx="2121277" cy="2121279"/>
            <a:chOff x="6992627" y="738236"/>
            <a:chExt cx="1076487" cy="1076487"/>
          </a:xfrm>
        </p:grpSpPr>
        <p:pic>
          <p:nvPicPr>
            <p:cNvPr id="14" name="Graphic 36">
              <a:extLst>
                <a:ext uri="{FF2B5EF4-FFF2-40B4-BE49-F238E27FC236}">
                  <a16:creationId xmlns:a16="http://schemas.microsoft.com/office/drawing/2014/main" id="{B767F7CE-111F-5138-BDB0-F5A46D58A2D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0094" b="29491"/>
            <a:stretch>
              <a:fillRect/>
            </a:stretch>
          </p:blipFill>
          <p:spPr>
            <a:xfrm>
              <a:off x="7090481" y="828426"/>
              <a:ext cx="909611" cy="917468"/>
            </a:xfrm>
            <a:prstGeom prst="ellipse">
              <a:avLst/>
            </a:prstGeom>
          </p:spPr>
        </p:pic>
        <p:sp>
          <p:nvSpPr>
            <p:cNvPr id="15" name="Oval 14">
              <a:extLst>
                <a:ext uri="{FF2B5EF4-FFF2-40B4-BE49-F238E27FC236}">
                  <a16:creationId xmlns:a16="http://schemas.microsoft.com/office/drawing/2014/main" id="{9F6B9B87-C4B7-7D75-80AD-69A7AE2EF895}"/>
                </a:ext>
              </a:extLst>
            </p:cNvPr>
            <p:cNvSpPr/>
            <p:nvPr/>
          </p:nvSpPr>
          <p:spPr>
            <a:xfrm>
              <a:off x="6992629" y="738236"/>
              <a:ext cx="1076487" cy="107648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2400">
                <a:ln>
                  <a:solidFill>
                    <a:srgbClr val="00A183"/>
                  </a:solidFill>
                </a:ln>
                <a:solidFill>
                  <a:schemeClr val="tx1"/>
                </a:solidFill>
                <a:latin typeface="Futura PT Medium" panose="020B0502020204020303" pitchFamily="34" charset="77"/>
              </a:endParaRPr>
            </a:p>
          </p:txBody>
        </p:sp>
      </p:grpSp>
      <p:grpSp>
        <p:nvGrpSpPr>
          <p:cNvPr id="17" name="Group 16">
            <a:extLst>
              <a:ext uri="{FF2B5EF4-FFF2-40B4-BE49-F238E27FC236}">
                <a16:creationId xmlns:a16="http://schemas.microsoft.com/office/drawing/2014/main" id="{6FFE6CBD-1C03-E560-873F-0869841824D2}"/>
              </a:ext>
            </a:extLst>
          </p:cNvPr>
          <p:cNvGrpSpPr>
            <a:grpSpLocks noChangeAspect="1"/>
          </p:cNvGrpSpPr>
          <p:nvPr/>
        </p:nvGrpSpPr>
        <p:grpSpPr>
          <a:xfrm>
            <a:off x="3681406" y="1920409"/>
            <a:ext cx="2121277" cy="2121279"/>
            <a:chOff x="6992629" y="738236"/>
            <a:chExt cx="1076487" cy="1076487"/>
          </a:xfrm>
        </p:grpSpPr>
        <p:pic>
          <p:nvPicPr>
            <p:cNvPr id="18" name="Graphic 36">
              <a:extLst>
                <a:ext uri="{FF2B5EF4-FFF2-40B4-BE49-F238E27FC236}">
                  <a16:creationId xmlns:a16="http://schemas.microsoft.com/office/drawing/2014/main" id="{15487DC5-2692-75C5-0940-7A956C3B1A9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0094" b="29491"/>
            <a:stretch>
              <a:fillRect/>
            </a:stretch>
          </p:blipFill>
          <p:spPr>
            <a:xfrm>
              <a:off x="7090481" y="828426"/>
              <a:ext cx="909611" cy="917468"/>
            </a:xfrm>
            <a:prstGeom prst="ellipse">
              <a:avLst/>
            </a:prstGeom>
          </p:spPr>
        </p:pic>
        <p:sp>
          <p:nvSpPr>
            <p:cNvPr id="19" name="Oval 18">
              <a:extLst>
                <a:ext uri="{FF2B5EF4-FFF2-40B4-BE49-F238E27FC236}">
                  <a16:creationId xmlns:a16="http://schemas.microsoft.com/office/drawing/2014/main" id="{6D169FAD-9850-9870-677E-4291318AE1FB}"/>
                </a:ext>
              </a:extLst>
            </p:cNvPr>
            <p:cNvSpPr/>
            <p:nvPr/>
          </p:nvSpPr>
          <p:spPr>
            <a:xfrm>
              <a:off x="6992629" y="738236"/>
              <a:ext cx="1076487" cy="107648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n>
                  <a:solidFill>
                    <a:srgbClr val="00A183"/>
                  </a:solidFill>
                </a:ln>
                <a:solidFill>
                  <a:schemeClr val="tx1"/>
                </a:solidFill>
                <a:latin typeface="Futura PT Medium" panose="020B0502020204020303" pitchFamily="34" charset="77"/>
              </a:endParaRPr>
            </a:p>
          </p:txBody>
        </p:sp>
      </p:grpSp>
      <p:grpSp>
        <p:nvGrpSpPr>
          <p:cNvPr id="21" name="Group 20">
            <a:extLst>
              <a:ext uri="{FF2B5EF4-FFF2-40B4-BE49-F238E27FC236}">
                <a16:creationId xmlns:a16="http://schemas.microsoft.com/office/drawing/2014/main" id="{48A82B4E-E4D0-BB1F-A4E0-971807012605}"/>
              </a:ext>
            </a:extLst>
          </p:cNvPr>
          <p:cNvGrpSpPr>
            <a:grpSpLocks noChangeAspect="1"/>
          </p:cNvGrpSpPr>
          <p:nvPr/>
        </p:nvGrpSpPr>
        <p:grpSpPr>
          <a:xfrm>
            <a:off x="6503906" y="1920409"/>
            <a:ext cx="2121277" cy="2121279"/>
            <a:chOff x="6992629" y="738236"/>
            <a:chExt cx="1076487" cy="1076487"/>
          </a:xfrm>
        </p:grpSpPr>
        <p:pic>
          <p:nvPicPr>
            <p:cNvPr id="22" name="Graphic 36">
              <a:extLst>
                <a:ext uri="{FF2B5EF4-FFF2-40B4-BE49-F238E27FC236}">
                  <a16:creationId xmlns:a16="http://schemas.microsoft.com/office/drawing/2014/main" id="{A11DC0E1-4A38-FE84-8D9A-4E166327201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0094" b="29491"/>
            <a:stretch>
              <a:fillRect/>
            </a:stretch>
          </p:blipFill>
          <p:spPr>
            <a:xfrm>
              <a:off x="7090481" y="828426"/>
              <a:ext cx="909611" cy="917468"/>
            </a:xfrm>
            <a:prstGeom prst="ellipse">
              <a:avLst/>
            </a:prstGeom>
          </p:spPr>
        </p:pic>
        <p:sp>
          <p:nvSpPr>
            <p:cNvPr id="23" name="Oval 22">
              <a:extLst>
                <a:ext uri="{FF2B5EF4-FFF2-40B4-BE49-F238E27FC236}">
                  <a16:creationId xmlns:a16="http://schemas.microsoft.com/office/drawing/2014/main" id="{F5204A45-51E2-66E6-AEDE-26D180E02E0C}"/>
                </a:ext>
              </a:extLst>
            </p:cNvPr>
            <p:cNvSpPr/>
            <p:nvPr/>
          </p:nvSpPr>
          <p:spPr>
            <a:xfrm>
              <a:off x="6992629" y="738236"/>
              <a:ext cx="1076487" cy="107648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n>
                  <a:solidFill>
                    <a:srgbClr val="00A183"/>
                  </a:solidFill>
                </a:ln>
                <a:solidFill>
                  <a:schemeClr val="tx1"/>
                </a:solidFill>
                <a:latin typeface="Futura PT Medium" panose="020B0502020204020303" pitchFamily="34" charset="77"/>
              </a:endParaRPr>
            </a:p>
          </p:txBody>
        </p:sp>
      </p:grpSp>
      <p:sp>
        <p:nvSpPr>
          <p:cNvPr id="25" name="TextBox 33">
            <a:extLst>
              <a:ext uri="{FF2B5EF4-FFF2-40B4-BE49-F238E27FC236}">
                <a16:creationId xmlns:a16="http://schemas.microsoft.com/office/drawing/2014/main" id="{A99767FF-F5B0-C444-6714-C2593241F6A1}"/>
              </a:ext>
            </a:extLst>
          </p:cNvPr>
          <p:cNvSpPr txBox="1"/>
          <p:nvPr/>
        </p:nvSpPr>
        <p:spPr>
          <a:xfrm>
            <a:off x="4048919" y="2954822"/>
            <a:ext cx="144305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latin typeface="Futura PT Medium"/>
              </a:rPr>
              <a:t>Readers Engage</a:t>
            </a:r>
            <a:endParaRPr lang="en-US" sz="2400" dirty="0"/>
          </a:p>
        </p:txBody>
      </p:sp>
      <p:sp>
        <p:nvSpPr>
          <p:cNvPr id="26" name="TextBox 33">
            <a:extLst>
              <a:ext uri="{FF2B5EF4-FFF2-40B4-BE49-F238E27FC236}">
                <a16:creationId xmlns:a16="http://schemas.microsoft.com/office/drawing/2014/main" id="{DCA88008-AB3D-F0F7-E6DC-132BEE8AFEA6}"/>
              </a:ext>
            </a:extLst>
          </p:cNvPr>
          <p:cNvSpPr txBox="1"/>
          <p:nvPr/>
        </p:nvSpPr>
        <p:spPr>
          <a:xfrm>
            <a:off x="1130618" y="2954822"/>
            <a:ext cx="144305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latin typeface="Futura PT Medium"/>
              </a:rPr>
              <a:t>Create </a:t>
            </a:r>
            <a:br>
              <a:rPr lang="en-IN" dirty="0">
                <a:latin typeface="Futura PT Medium"/>
              </a:rPr>
            </a:br>
            <a:r>
              <a:rPr lang="en-IN" dirty="0">
                <a:latin typeface="Futura PT Medium"/>
              </a:rPr>
              <a:t>Content</a:t>
            </a:r>
            <a:endParaRPr lang="en-US" sz="2400" dirty="0"/>
          </a:p>
        </p:txBody>
      </p:sp>
      <p:sp>
        <p:nvSpPr>
          <p:cNvPr id="27" name="TextBox 33">
            <a:extLst>
              <a:ext uri="{FF2B5EF4-FFF2-40B4-BE49-F238E27FC236}">
                <a16:creationId xmlns:a16="http://schemas.microsoft.com/office/drawing/2014/main" id="{2F32AE6A-3935-B38B-03EE-5D24C49B61AB}"/>
              </a:ext>
            </a:extLst>
          </p:cNvPr>
          <p:cNvSpPr txBox="1"/>
          <p:nvPr/>
        </p:nvSpPr>
        <p:spPr>
          <a:xfrm>
            <a:off x="6877616" y="2954822"/>
            <a:ext cx="144305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err="1">
                <a:latin typeface="Futura PT Medium"/>
              </a:rPr>
              <a:t>Digitalzone</a:t>
            </a:r>
            <a:r>
              <a:rPr lang="en-IN" dirty="0">
                <a:latin typeface="Futura PT Medium"/>
              </a:rPr>
              <a:t> Delivers</a:t>
            </a:r>
            <a:endParaRPr lang="en-US" sz="2400" dirty="0"/>
          </a:p>
        </p:txBody>
      </p:sp>
      <p:pic>
        <p:nvPicPr>
          <p:cNvPr id="33" name="Graphic 32" descr="Bar graph with upward trend with solid fill">
            <a:extLst>
              <a:ext uri="{FF2B5EF4-FFF2-40B4-BE49-F238E27FC236}">
                <a16:creationId xmlns:a16="http://schemas.microsoft.com/office/drawing/2014/main" id="{1C12BA65-4914-DD0B-8FA4-9F1DD042DB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3872" y="2349291"/>
            <a:ext cx="516155" cy="516155"/>
          </a:xfrm>
          <a:prstGeom prst="rect">
            <a:avLst/>
          </a:prstGeom>
        </p:spPr>
      </p:pic>
      <p:pic>
        <p:nvPicPr>
          <p:cNvPr id="35" name="Graphic 34" descr="Checklist with solid fill">
            <a:extLst>
              <a:ext uri="{FF2B5EF4-FFF2-40B4-BE49-F238E27FC236}">
                <a16:creationId xmlns:a16="http://schemas.microsoft.com/office/drawing/2014/main" id="{74BB2BE8-C78F-7564-EA51-0ECA576A7D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29928" y="2370730"/>
            <a:ext cx="469232" cy="469232"/>
          </a:xfrm>
          <a:prstGeom prst="rect">
            <a:avLst/>
          </a:prstGeom>
        </p:spPr>
      </p:pic>
      <p:pic>
        <p:nvPicPr>
          <p:cNvPr id="37" name="Graphic 36" descr="Books with solid fill">
            <a:extLst>
              <a:ext uri="{FF2B5EF4-FFF2-40B4-BE49-F238E27FC236}">
                <a16:creationId xmlns:a16="http://schemas.microsoft.com/office/drawing/2014/main" id="{E8277B20-66DB-3AAB-2357-0E87B2173A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6329" y="2303036"/>
            <a:ext cx="516155" cy="516155"/>
          </a:xfrm>
          <a:prstGeom prst="rect">
            <a:avLst/>
          </a:prstGeom>
        </p:spPr>
      </p:pic>
      <p:sp>
        <p:nvSpPr>
          <p:cNvPr id="148" name="TextBox 147">
            <a:extLst>
              <a:ext uri="{FF2B5EF4-FFF2-40B4-BE49-F238E27FC236}">
                <a16:creationId xmlns:a16="http://schemas.microsoft.com/office/drawing/2014/main" id="{BA253FE0-BA34-63A1-AD85-5E73A1CF16A4}"/>
              </a:ext>
            </a:extLst>
          </p:cNvPr>
          <p:cNvSpPr txBox="1"/>
          <p:nvPr/>
        </p:nvSpPr>
        <p:spPr>
          <a:xfrm>
            <a:off x="722087" y="4246590"/>
            <a:ext cx="2619924" cy="1923604"/>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100" dirty="0">
                <a:latin typeface="Roboto" panose="02000000000000000000" pitchFamily="50" charset="0"/>
                <a:ea typeface="Roboto" panose="02000000000000000000" pitchFamily="50" charset="0"/>
                <a:cs typeface="Roboto" panose="02000000000000000000" pitchFamily="50" charset="0"/>
              </a:rPr>
              <a:t>Select one (1) </a:t>
            </a:r>
            <a:r>
              <a:rPr lang="en-US" sz="1100" dirty="0" err="1">
                <a:latin typeface="Roboto" panose="02000000000000000000" pitchFamily="50" charset="0"/>
                <a:ea typeface="Roboto" panose="02000000000000000000" pitchFamily="50" charset="0"/>
                <a:cs typeface="Roboto" panose="02000000000000000000" pitchFamily="50" charset="0"/>
              </a:rPr>
              <a:t>Digitalzone</a:t>
            </a:r>
            <a:r>
              <a:rPr lang="en-US" sz="1100" dirty="0">
                <a:latin typeface="Roboto" panose="02000000000000000000" pitchFamily="50" charset="0"/>
                <a:ea typeface="Roboto" panose="02000000000000000000" pitchFamily="50" charset="0"/>
                <a:cs typeface="Roboto" panose="02000000000000000000" pitchFamily="50" charset="0"/>
              </a:rPr>
              <a:t> B2B publication site to host your Expert Corner on.</a:t>
            </a:r>
          </a:p>
          <a:p>
            <a:pPr marL="171450" indent="-171450">
              <a:spcAft>
                <a:spcPts val="600"/>
              </a:spcAft>
              <a:buFont typeface="Arial" panose="020B0604020202020204" pitchFamily="34" charset="0"/>
              <a:buChar char="•"/>
            </a:pPr>
            <a:r>
              <a:rPr lang="en-US" sz="1100" dirty="0">
                <a:latin typeface="Roboto" panose="02000000000000000000" pitchFamily="50" charset="0"/>
                <a:ea typeface="Roboto" panose="02000000000000000000" pitchFamily="50" charset="0"/>
                <a:cs typeface="Roboto" panose="02000000000000000000" pitchFamily="50" charset="0"/>
              </a:rPr>
              <a:t>Up to (10) articles supplied by client and (10) assets developed by </a:t>
            </a:r>
            <a:r>
              <a:rPr lang="en-US" sz="1100" dirty="0" err="1">
                <a:latin typeface="Roboto" panose="02000000000000000000" pitchFamily="50" charset="0"/>
                <a:ea typeface="Roboto" panose="02000000000000000000" pitchFamily="50" charset="0"/>
                <a:cs typeface="Roboto" panose="02000000000000000000" pitchFamily="50" charset="0"/>
              </a:rPr>
              <a:t>Digitalzone</a:t>
            </a:r>
            <a:r>
              <a:rPr lang="en-US" sz="1100" dirty="0">
                <a:latin typeface="Roboto" panose="02000000000000000000" pitchFamily="50" charset="0"/>
                <a:ea typeface="Roboto" panose="02000000000000000000" pitchFamily="50" charset="0"/>
                <a:cs typeface="Roboto" panose="02000000000000000000" pitchFamily="50" charset="0"/>
              </a:rPr>
              <a:t>:</a:t>
            </a:r>
          </a:p>
          <a:p>
            <a:pPr marL="411480" lvl="2" indent="-171450">
              <a:spcAft>
                <a:spcPts val="600"/>
              </a:spcAft>
              <a:buFont typeface="System Font Regular"/>
              <a:buChar char="–"/>
            </a:pPr>
            <a:r>
              <a:rPr lang="en-US" sz="1100" dirty="0">
                <a:latin typeface="Roboto" panose="02000000000000000000" pitchFamily="50" charset="0"/>
                <a:ea typeface="Roboto" panose="02000000000000000000" pitchFamily="50" charset="0"/>
                <a:cs typeface="Roboto" panose="02000000000000000000" pitchFamily="50" charset="0"/>
              </a:rPr>
              <a:t>(6) 800-word articles</a:t>
            </a:r>
          </a:p>
          <a:p>
            <a:pPr marL="411480" lvl="2" indent="-171450">
              <a:spcAft>
                <a:spcPts val="600"/>
              </a:spcAft>
              <a:buFont typeface="System Font Regular"/>
              <a:buChar char="–"/>
            </a:pPr>
            <a:r>
              <a:rPr lang="en-US" sz="1100" dirty="0">
                <a:latin typeface="Roboto" panose="02000000000000000000" pitchFamily="50" charset="0"/>
                <a:ea typeface="Roboto" panose="02000000000000000000" pitchFamily="50" charset="0"/>
                <a:cs typeface="Roboto" panose="02000000000000000000" pitchFamily="50" charset="0"/>
              </a:rPr>
              <a:t>(2) Research-based articles</a:t>
            </a:r>
          </a:p>
          <a:p>
            <a:pPr marL="411480" lvl="2" indent="-171450">
              <a:spcAft>
                <a:spcPts val="600"/>
              </a:spcAft>
              <a:buFont typeface="System Font Regular"/>
              <a:buChar char="–"/>
            </a:pPr>
            <a:r>
              <a:rPr lang="en-US" sz="1100" dirty="0">
                <a:latin typeface="Roboto" panose="02000000000000000000" pitchFamily="50" charset="0"/>
                <a:ea typeface="Roboto" panose="02000000000000000000" pitchFamily="50" charset="0"/>
                <a:cs typeface="Roboto" panose="02000000000000000000" pitchFamily="50" charset="0"/>
              </a:rPr>
              <a:t>(2) 5-page eBooks</a:t>
            </a:r>
          </a:p>
        </p:txBody>
      </p:sp>
      <p:sp>
        <p:nvSpPr>
          <p:cNvPr id="149" name="TextBox 148">
            <a:extLst>
              <a:ext uri="{FF2B5EF4-FFF2-40B4-BE49-F238E27FC236}">
                <a16:creationId xmlns:a16="http://schemas.microsoft.com/office/drawing/2014/main" id="{66715F5F-7FB7-A881-8893-9955B1C0FDE9}"/>
              </a:ext>
            </a:extLst>
          </p:cNvPr>
          <p:cNvSpPr txBox="1"/>
          <p:nvPr/>
        </p:nvSpPr>
        <p:spPr>
          <a:xfrm>
            <a:off x="3625392" y="4246590"/>
            <a:ext cx="2494403" cy="1092607"/>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100" dirty="0">
                <a:latin typeface="Roboto" panose="02000000000000000000" pitchFamily="50" charset="0"/>
                <a:ea typeface="Roboto" panose="02000000000000000000" pitchFamily="50" charset="0"/>
                <a:cs typeface="Roboto" panose="02000000000000000000" pitchFamily="50" charset="0"/>
              </a:rPr>
              <a:t>20,000 guaranteed pageviews on content</a:t>
            </a:r>
          </a:p>
          <a:p>
            <a:pPr marL="171450" indent="-171450">
              <a:spcAft>
                <a:spcPts val="600"/>
              </a:spcAft>
              <a:buFont typeface="Arial" panose="020B0604020202020204" pitchFamily="34" charset="0"/>
              <a:buChar char="•"/>
            </a:pPr>
            <a:r>
              <a:rPr lang="en-US" sz="1100" dirty="0">
                <a:latin typeface="Roboto" panose="02000000000000000000" pitchFamily="50" charset="0"/>
                <a:ea typeface="Roboto" panose="02000000000000000000" pitchFamily="50" charset="0"/>
                <a:cs typeface="Roboto" panose="02000000000000000000" pitchFamily="50" charset="0"/>
              </a:rPr>
              <a:t>3 million contextually relevant and targeted promotional impressions</a:t>
            </a:r>
          </a:p>
          <a:p>
            <a:pPr marL="171450" indent="-171450">
              <a:spcAft>
                <a:spcPts val="600"/>
              </a:spcAft>
              <a:buFont typeface="Arial" panose="020B0604020202020204" pitchFamily="34" charset="0"/>
              <a:buChar char="•"/>
            </a:pPr>
            <a:r>
              <a:rPr lang="en-US" sz="1100" dirty="0">
                <a:latin typeface="Roboto" panose="02000000000000000000" pitchFamily="50" charset="0"/>
                <a:ea typeface="Roboto" panose="02000000000000000000" pitchFamily="50" charset="0"/>
                <a:cs typeface="Roboto" panose="02000000000000000000" pitchFamily="50" charset="0"/>
              </a:rPr>
              <a:t>Precision remarketing advertising</a:t>
            </a:r>
          </a:p>
        </p:txBody>
      </p:sp>
      <p:sp>
        <p:nvSpPr>
          <p:cNvPr id="150" name="TextBox 149">
            <a:extLst>
              <a:ext uri="{FF2B5EF4-FFF2-40B4-BE49-F238E27FC236}">
                <a16:creationId xmlns:a16="http://schemas.microsoft.com/office/drawing/2014/main" id="{7F3190E4-917E-6FEE-C0A3-6C19C609E95C}"/>
              </a:ext>
            </a:extLst>
          </p:cNvPr>
          <p:cNvSpPr txBox="1"/>
          <p:nvPr/>
        </p:nvSpPr>
        <p:spPr>
          <a:xfrm>
            <a:off x="6317344" y="4246590"/>
            <a:ext cx="2494403" cy="1015663"/>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100" dirty="0">
                <a:latin typeface="Roboto" panose="02000000000000000000" pitchFamily="50" charset="0"/>
                <a:ea typeface="Roboto" panose="02000000000000000000" pitchFamily="50" charset="0"/>
                <a:cs typeface="Roboto" panose="02000000000000000000" pitchFamily="50" charset="0"/>
              </a:rPr>
              <a:t>Journey Reporting across every digital touchpoint.</a:t>
            </a:r>
          </a:p>
          <a:p>
            <a:pPr marL="171450" indent="-171450">
              <a:spcAft>
                <a:spcPts val="600"/>
              </a:spcAft>
              <a:buFont typeface="Arial" panose="020B0604020202020204" pitchFamily="34" charset="0"/>
              <a:buChar char="•"/>
            </a:pPr>
            <a:r>
              <a:rPr lang="en-US" sz="1100" dirty="0">
                <a:latin typeface="Roboto" panose="02000000000000000000" pitchFamily="50" charset="0"/>
                <a:ea typeface="Roboto" panose="02000000000000000000" pitchFamily="50" charset="0"/>
                <a:cs typeface="Roboto" panose="02000000000000000000" pitchFamily="50" charset="0"/>
              </a:rPr>
              <a:t>1,000 guaranteed leads via content syndication and page promotion</a:t>
            </a:r>
          </a:p>
        </p:txBody>
      </p:sp>
    </p:spTree>
    <p:extLst>
      <p:ext uri="{BB962C8B-B14F-4D97-AF65-F5344CB8AC3E}">
        <p14:creationId xmlns:p14="http://schemas.microsoft.com/office/powerpoint/2010/main" val="4238029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ght in the dark&#10;&#10;AI-generated content may be incorrect.">
            <a:extLst>
              <a:ext uri="{FF2B5EF4-FFF2-40B4-BE49-F238E27FC236}">
                <a16:creationId xmlns:a16="http://schemas.microsoft.com/office/drawing/2014/main" id="{29C890BA-6B2D-3EE9-FD51-84B6FB899EE7}"/>
              </a:ext>
            </a:extLst>
          </p:cNvPr>
          <p:cNvPicPr>
            <a:picLocks noChangeAspect="1"/>
          </p:cNvPicPr>
          <p:nvPr/>
        </p:nvPicPr>
        <p:blipFill>
          <a:blip r:embed="rId2"/>
          <a:stretch>
            <a:fillRect/>
          </a:stretch>
        </p:blipFill>
        <p:spPr>
          <a:xfrm>
            <a:off x="0" y="0"/>
            <a:ext cx="12192000" cy="6858613"/>
          </a:xfrm>
          <a:prstGeom prst="rect">
            <a:avLst/>
          </a:prstGeom>
        </p:spPr>
      </p:pic>
      <p:sp>
        <p:nvSpPr>
          <p:cNvPr id="2" name="Title 1">
            <a:extLst>
              <a:ext uri="{FF2B5EF4-FFF2-40B4-BE49-F238E27FC236}">
                <a16:creationId xmlns:a16="http://schemas.microsoft.com/office/drawing/2014/main" id="{CA8D0ECA-59E1-F049-BADC-C33B56451B20}"/>
              </a:ext>
            </a:extLst>
          </p:cNvPr>
          <p:cNvSpPr>
            <a:spLocks noGrp="1"/>
          </p:cNvSpPr>
          <p:nvPr>
            <p:ph type="title"/>
          </p:nvPr>
        </p:nvSpPr>
        <p:spPr>
          <a:xfrm>
            <a:off x="3374964" y="2766218"/>
            <a:ext cx="5576888" cy="1325563"/>
          </a:xfrm>
        </p:spPr>
        <p:txBody>
          <a:bodyPr>
            <a:normAutofit fontScale="90000"/>
          </a:bodyPr>
          <a:lstStyle/>
          <a:p>
            <a:pPr algn="ctr"/>
            <a:r>
              <a:rPr lang="en-US" sz="6000" i="0" dirty="0">
                <a:solidFill>
                  <a:schemeClr val="bg1"/>
                </a:solidFill>
                <a:latin typeface="Futura PT Medium" panose="020B0502020204020303" pitchFamily="34" charset="77"/>
                <a:cs typeface="Didot" panose="02000503000000020003" pitchFamily="2" charset="-79"/>
              </a:rPr>
              <a:t>Other products </a:t>
            </a:r>
            <a:br>
              <a:rPr lang="en-US" sz="6000" i="0" dirty="0">
                <a:solidFill>
                  <a:schemeClr val="bg1"/>
                </a:solidFill>
                <a:latin typeface="Futura PT Medium" panose="020B0502020204020303" pitchFamily="34" charset="77"/>
                <a:cs typeface="Didot" panose="02000503000000020003" pitchFamily="2" charset="-79"/>
              </a:rPr>
            </a:br>
            <a:r>
              <a:rPr lang="en-US" sz="6000" dirty="0">
                <a:solidFill>
                  <a:schemeClr val="bg1"/>
                </a:solidFill>
                <a:cs typeface="Didot" panose="02000503000000020003" pitchFamily="2" charset="-79"/>
              </a:rPr>
              <a:t>that we offer</a:t>
            </a:r>
          </a:p>
        </p:txBody>
      </p:sp>
      <p:pic>
        <p:nvPicPr>
          <p:cNvPr id="8" name="Graphic 7">
            <a:extLst>
              <a:ext uri="{FF2B5EF4-FFF2-40B4-BE49-F238E27FC236}">
                <a16:creationId xmlns:a16="http://schemas.microsoft.com/office/drawing/2014/main" id="{DA28A5E0-BC50-0891-009C-F29C371188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9680" y="6491132"/>
            <a:ext cx="791592" cy="170984"/>
          </a:xfrm>
          <a:prstGeom prst="rect">
            <a:avLst/>
          </a:prstGeom>
        </p:spPr>
      </p:pic>
    </p:spTree>
    <p:extLst>
      <p:ext uri="{BB962C8B-B14F-4D97-AF65-F5344CB8AC3E}">
        <p14:creationId xmlns:p14="http://schemas.microsoft.com/office/powerpoint/2010/main" val="3491460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82F2-966A-DA72-C862-C6F6FE119634}"/>
              </a:ext>
            </a:extLst>
          </p:cNvPr>
          <p:cNvSpPr>
            <a:spLocks noGrp="1"/>
          </p:cNvSpPr>
          <p:nvPr>
            <p:ph type="title"/>
          </p:nvPr>
        </p:nvSpPr>
        <p:spPr>
          <a:xfrm>
            <a:off x="838200" y="733103"/>
            <a:ext cx="10515600" cy="1325563"/>
          </a:xfrm>
        </p:spPr>
        <p:txBody>
          <a:bodyPr/>
          <a:lstStyle/>
          <a:p>
            <a:r>
              <a:rPr lang="en-US" dirty="0"/>
              <a:t>Content Creation</a:t>
            </a:r>
          </a:p>
        </p:txBody>
      </p:sp>
      <p:sp>
        <p:nvSpPr>
          <p:cNvPr id="3" name="Content Placeholder 2">
            <a:extLst>
              <a:ext uri="{FF2B5EF4-FFF2-40B4-BE49-F238E27FC236}">
                <a16:creationId xmlns:a16="http://schemas.microsoft.com/office/drawing/2014/main" id="{DC31F37E-C2ED-C5BB-C758-E9940A5916CD}"/>
              </a:ext>
            </a:extLst>
          </p:cNvPr>
          <p:cNvSpPr>
            <a:spLocks noGrp="1"/>
          </p:cNvSpPr>
          <p:nvPr>
            <p:ph idx="1"/>
          </p:nvPr>
        </p:nvSpPr>
        <p:spPr>
          <a:xfrm>
            <a:off x="838199" y="1825625"/>
            <a:ext cx="5257799" cy="1713988"/>
          </a:xfrm>
        </p:spPr>
        <p:txBody>
          <a:bodyPr>
            <a:normAutofit/>
          </a:bodyPr>
          <a:lstStyle/>
          <a:p>
            <a:pPr marL="0" indent="0">
              <a:lnSpc>
                <a:spcPct val="110000"/>
              </a:lnSpc>
              <a:spcBef>
                <a:spcPts val="0"/>
              </a:spcBef>
              <a:spcAft>
                <a:spcPts val="600"/>
              </a:spcAft>
              <a:buNone/>
            </a:pPr>
            <a:r>
              <a:rPr lang="en-US" sz="1300" dirty="0"/>
              <a:t>Creating and optimizing content for your lead generation campaigns can often come with a hefty time investment.</a:t>
            </a:r>
          </a:p>
          <a:p>
            <a:pPr marL="0" indent="0">
              <a:lnSpc>
                <a:spcPct val="110000"/>
              </a:lnSpc>
              <a:spcBef>
                <a:spcPts val="0"/>
              </a:spcBef>
              <a:spcAft>
                <a:spcPts val="600"/>
              </a:spcAft>
              <a:buNone/>
            </a:pPr>
            <a:r>
              <a:rPr lang="en-US" sz="1300" dirty="0"/>
              <a:t>We know our global community well, so we know what content will move the needle in your favor. We work closely with our clients to develop effective, highly-relevant content that leverages insights from our proprietary database.</a:t>
            </a:r>
          </a:p>
        </p:txBody>
      </p:sp>
      <p:sp>
        <p:nvSpPr>
          <p:cNvPr id="5" name="TextBox 4">
            <a:extLst>
              <a:ext uri="{FF2B5EF4-FFF2-40B4-BE49-F238E27FC236}">
                <a16:creationId xmlns:a16="http://schemas.microsoft.com/office/drawing/2014/main" id="{2C9FC07B-F7F2-6431-3499-801A6B3DE7BB}"/>
              </a:ext>
            </a:extLst>
          </p:cNvPr>
          <p:cNvSpPr txBox="1"/>
          <p:nvPr/>
        </p:nvSpPr>
        <p:spPr>
          <a:xfrm>
            <a:off x="838199" y="3493690"/>
            <a:ext cx="3118165" cy="959237"/>
          </a:xfrm>
          <a:prstGeom prst="rect">
            <a:avLst/>
          </a:prstGeom>
          <a:noFill/>
        </p:spPr>
        <p:txBody>
          <a:bodyPr wrap="square">
            <a:spAutoFit/>
          </a:bodyPr>
          <a:lstStyle/>
          <a:p>
            <a:pPr marL="0" indent="0">
              <a:lnSpc>
                <a:spcPct val="110000"/>
              </a:lnSpc>
              <a:spcAft>
                <a:spcPts val="600"/>
              </a:spcAft>
              <a:buNone/>
            </a:pPr>
            <a:r>
              <a:rPr lang="en-US" sz="1300" b="1" dirty="0">
                <a:latin typeface="Roboto" panose="02000000000000000000" pitchFamily="50" charset="0"/>
                <a:ea typeface="Roboto" panose="02000000000000000000" pitchFamily="50" charset="0"/>
                <a:cs typeface="Roboto" panose="02000000000000000000" pitchFamily="50" charset="0"/>
              </a:rPr>
              <a:t>Co-created content </a:t>
            </a:r>
            <a:r>
              <a:rPr lang="en-US" sz="1300" dirty="0">
                <a:latin typeface="Roboto" panose="02000000000000000000" pitchFamily="50" charset="0"/>
                <a:ea typeface="Roboto" panose="02000000000000000000" pitchFamily="50" charset="0"/>
                <a:cs typeface="Roboto" panose="02000000000000000000" pitchFamily="50" charset="0"/>
              </a:rPr>
              <a:t>to drive thought leadership goals, or optimize the content you have for better converting campaigns:</a:t>
            </a:r>
          </a:p>
        </p:txBody>
      </p:sp>
      <p:sp>
        <p:nvSpPr>
          <p:cNvPr id="6" name="TextBox 5">
            <a:extLst>
              <a:ext uri="{FF2B5EF4-FFF2-40B4-BE49-F238E27FC236}">
                <a16:creationId xmlns:a16="http://schemas.microsoft.com/office/drawing/2014/main" id="{7BC349C2-BDC4-B2D9-DC20-2B7691B04A94}"/>
              </a:ext>
            </a:extLst>
          </p:cNvPr>
          <p:cNvSpPr txBox="1"/>
          <p:nvPr/>
        </p:nvSpPr>
        <p:spPr>
          <a:xfrm>
            <a:off x="4333075" y="3493690"/>
            <a:ext cx="2516161" cy="1707134"/>
          </a:xfrm>
          <a:prstGeom prst="rect">
            <a:avLst/>
          </a:prstGeom>
          <a:noFill/>
        </p:spPr>
        <p:txBody>
          <a:bodyPr wrap="square">
            <a:spAutoFit/>
          </a:bodyPr>
          <a:lstStyle/>
          <a:p>
            <a:pPr marL="0" indent="0">
              <a:lnSpc>
                <a:spcPct val="110000"/>
              </a:lnSpc>
              <a:spcAft>
                <a:spcPts val="600"/>
              </a:spcAft>
              <a:buNone/>
            </a:pPr>
            <a:r>
              <a:rPr lang="en-US" sz="1300" b="1" dirty="0">
                <a:latin typeface="Roboto" panose="02000000000000000000" pitchFamily="50" charset="0"/>
                <a:ea typeface="Roboto" panose="02000000000000000000" pitchFamily="50" charset="0"/>
                <a:cs typeface="Roboto" panose="02000000000000000000" pitchFamily="50" charset="0"/>
              </a:rPr>
              <a:t>Distribution of content </a:t>
            </a:r>
            <a:r>
              <a:rPr lang="en-US" sz="1300" dirty="0">
                <a:latin typeface="Roboto" panose="02000000000000000000" pitchFamily="50" charset="0"/>
                <a:ea typeface="Roboto" panose="02000000000000000000" pitchFamily="50" charset="0"/>
                <a:cs typeface="Roboto" panose="02000000000000000000" pitchFamily="50" charset="0"/>
              </a:rPr>
              <a:t>across </a:t>
            </a:r>
            <a:r>
              <a:rPr lang="en-US" sz="1300" dirty="0" err="1">
                <a:latin typeface="Roboto" panose="02000000000000000000" pitchFamily="50" charset="0"/>
                <a:ea typeface="Roboto" panose="02000000000000000000" pitchFamily="50" charset="0"/>
                <a:cs typeface="Roboto" panose="02000000000000000000" pitchFamily="50" charset="0"/>
              </a:rPr>
              <a:t>Digitalzone</a:t>
            </a:r>
            <a:r>
              <a:rPr lang="en-US" sz="1300" dirty="0">
                <a:latin typeface="Roboto" panose="02000000000000000000" pitchFamily="50" charset="0"/>
                <a:ea typeface="Roboto" panose="02000000000000000000" pitchFamily="50" charset="0"/>
                <a:cs typeface="Roboto" panose="02000000000000000000" pitchFamily="50" charset="0"/>
              </a:rPr>
              <a:t> channels:</a:t>
            </a:r>
          </a:p>
          <a:p>
            <a:pPr marL="171450" indent="-1714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Content syndication</a:t>
            </a:r>
          </a:p>
          <a:p>
            <a:pPr marL="171450" indent="-1714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Display and video ads</a:t>
            </a:r>
          </a:p>
          <a:p>
            <a:pPr marL="171450" indent="-1714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Email Nurture</a:t>
            </a:r>
          </a:p>
          <a:p>
            <a:pPr marL="171450" indent="-1714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Channel services</a:t>
            </a:r>
          </a:p>
        </p:txBody>
      </p:sp>
      <p:pic>
        <p:nvPicPr>
          <p:cNvPr id="4" name="Picture 3">
            <a:extLst>
              <a:ext uri="{FF2B5EF4-FFF2-40B4-BE49-F238E27FC236}">
                <a16:creationId xmlns:a16="http://schemas.microsoft.com/office/drawing/2014/main" id="{F1C1C8DF-C8A6-34B1-C30F-8FFA0A7DE979}"/>
              </a:ext>
            </a:extLst>
          </p:cNvPr>
          <p:cNvPicPr>
            <a:picLocks noChangeAspect="1"/>
          </p:cNvPicPr>
          <p:nvPr/>
        </p:nvPicPr>
        <p:blipFill>
          <a:blip r:embed="rId2">
            <a:duotone>
              <a:schemeClr val="accent5">
                <a:shade val="45000"/>
                <a:satMod val="135000"/>
              </a:schemeClr>
              <a:prstClr val="white"/>
            </a:duotone>
          </a:blip>
          <a:srcRect t="57684"/>
          <a:stretch/>
        </p:blipFill>
        <p:spPr>
          <a:xfrm rot="10800000">
            <a:off x="6095999" y="-1112526"/>
            <a:ext cx="4203897" cy="8775644"/>
          </a:xfrm>
          <a:prstGeom prst="rect">
            <a:avLst/>
          </a:prstGeom>
        </p:spPr>
      </p:pic>
      <p:grpSp>
        <p:nvGrpSpPr>
          <p:cNvPr id="25" name="Group 24">
            <a:extLst>
              <a:ext uri="{FF2B5EF4-FFF2-40B4-BE49-F238E27FC236}">
                <a16:creationId xmlns:a16="http://schemas.microsoft.com/office/drawing/2014/main" id="{9D4A814B-CFF1-BE03-5BBC-BB1DBE1F03C7}"/>
              </a:ext>
            </a:extLst>
          </p:cNvPr>
          <p:cNvGrpSpPr/>
          <p:nvPr/>
        </p:nvGrpSpPr>
        <p:grpSpPr>
          <a:xfrm rot="1023985">
            <a:off x="6706516" y="1443609"/>
            <a:ext cx="8157536" cy="5384514"/>
            <a:chOff x="1711827" y="334511"/>
            <a:chExt cx="9260139" cy="6112305"/>
          </a:xfrm>
          <a:effectLst>
            <a:outerShdw blurRad="88900" dist="63500" dir="8100000" algn="tr" rotWithShape="0">
              <a:prstClr val="black">
                <a:alpha val="31278"/>
              </a:prstClr>
            </a:outerShdw>
          </a:effectLst>
        </p:grpSpPr>
        <p:pic>
          <p:nvPicPr>
            <p:cNvPr id="19" name="Picture 18" descr="A group of people in an ambulance&#10;&#10;Description automatically generated">
              <a:extLst>
                <a:ext uri="{FF2B5EF4-FFF2-40B4-BE49-F238E27FC236}">
                  <a16:creationId xmlns:a16="http://schemas.microsoft.com/office/drawing/2014/main" id="{632139E9-E101-B382-9D71-3B466D372DA3}"/>
                </a:ext>
              </a:extLst>
            </p:cNvPr>
            <p:cNvPicPr>
              <a:picLocks noChangeAspect="1"/>
            </p:cNvPicPr>
            <p:nvPr/>
          </p:nvPicPr>
          <p:blipFill>
            <a:blip r:embed="rId3"/>
            <a:stretch>
              <a:fillRect/>
            </a:stretch>
          </p:blipFill>
          <p:spPr>
            <a:xfrm>
              <a:off x="1711827" y="334511"/>
              <a:ext cx="3319397" cy="1861264"/>
            </a:xfrm>
            <a:prstGeom prst="rect">
              <a:avLst/>
            </a:prstGeom>
          </p:spPr>
        </p:pic>
        <p:pic>
          <p:nvPicPr>
            <p:cNvPr id="20" name="Picture 19" descr="A close-up of a building&#10;&#10;Description automatically generated">
              <a:extLst>
                <a:ext uri="{FF2B5EF4-FFF2-40B4-BE49-F238E27FC236}">
                  <a16:creationId xmlns:a16="http://schemas.microsoft.com/office/drawing/2014/main" id="{7ACFC6A3-D0F6-CBF4-CFAD-70660A7F0185}"/>
                </a:ext>
              </a:extLst>
            </p:cNvPr>
            <p:cNvPicPr>
              <a:picLocks noChangeAspect="1"/>
            </p:cNvPicPr>
            <p:nvPr/>
          </p:nvPicPr>
          <p:blipFill>
            <a:blip r:embed="rId4"/>
            <a:stretch>
              <a:fillRect/>
            </a:stretch>
          </p:blipFill>
          <p:spPr>
            <a:xfrm>
              <a:off x="2460836" y="2437889"/>
              <a:ext cx="3319397" cy="1862436"/>
            </a:xfrm>
            <a:prstGeom prst="rect">
              <a:avLst/>
            </a:prstGeom>
          </p:spPr>
        </p:pic>
        <p:pic>
          <p:nvPicPr>
            <p:cNvPr id="21" name="Picture 20" descr="A blue and white paper with text&#10;&#10;Description automatically generated">
              <a:extLst>
                <a:ext uri="{FF2B5EF4-FFF2-40B4-BE49-F238E27FC236}">
                  <a16:creationId xmlns:a16="http://schemas.microsoft.com/office/drawing/2014/main" id="{03C866FA-7317-B06A-15E2-309D39EC7261}"/>
                </a:ext>
              </a:extLst>
            </p:cNvPr>
            <p:cNvPicPr>
              <a:picLocks noChangeAspect="1"/>
            </p:cNvPicPr>
            <p:nvPr/>
          </p:nvPicPr>
          <p:blipFill>
            <a:blip r:embed="rId5"/>
            <a:stretch>
              <a:fillRect/>
            </a:stretch>
          </p:blipFill>
          <p:spPr>
            <a:xfrm>
              <a:off x="5480040" y="340529"/>
              <a:ext cx="3319397" cy="1865446"/>
            </a:xfrm>
            <a:prstGeom prst="rect">
              <a:avLst/>
            </a:prstGeom>
          </p:spPr>
        </p:pic>
        <p:pic>
          <p:nvPicPr>
            <p:cNvPr id="22" name="Picture 21" descr="A close-up of a page&#10;&#10;Description automatically generated">
              <a:extLst>
                <a:ext uri="{FF2B5EF4-FFF2-40B4-BE49-F238E27FC236}">
                  <a16:creationId xmlns:a16="http://schemas.microsoft.com/office/drawing/2014/main" id="{5B238DF2-20DD-F0A8-BD9F-8946D9F1BF8A}"/>
                </a:ext>
              </a:extLst>
            </p:cNvPr>
            <p:cNvPicPr>
              <a:picLocks noChangeAspect="1"/>
            </p:cNvPicPr>
            <p:nvPr/>
          </p:nvPicPr>
          <p:blipFill>
            <a:blip r:embed="rId6"/>
            <a:stretch>
              <a:fillRect/>
            </a:stretch>
          </p:blipFill>
          <p:spPr>
            <a:xfrm>
              <a:off x="7652569" y="4605966"/>
              <a:ext cx="3319397" cy="1840850"/>
            </a:xfrm>
            <a:prstGeom prst="rect">
              <a:avLst/>
            </a:prstGeom>
          </p:spPr>
        </p:pic>
        <p:pic>
          <p:nvPicPr>
            <p:cNvPr id="23" name="Picture 22" descr="A close-up of a computer chip&#10;&#10;Description automatically generated">
              <a:extLst>
                <a:ext uri="{FF2B5EF4-FFF2-40B4-BE49-F238E27FC236}">
                  <a16:creationId xmlns:a16="http://schemas.microsoft.com/office/drawing/2014/main" id="{790606A6-BD8A-AA95-25BD-7B7640F5D04F}"/>
                </a:ext>
              </a:extLst>
            </p:cNvPr>
            <p:cNvPicPr>
              <a:picLocks noChangeAspect="1"/>
            </p:cNvPicPr>
            <p:nvPr/>
          </p:nvPicPr>
          <p:blipFill>
            <a:blip r:embed="rId7"/>
            <a:stretch>
              <a:fillRect/>
            </a:stretch>
          </p:blipFill>
          <p:spPr>
            <a:xfrm>
              <a:off x="6006745" y="2503639"/>
              <a:ext cx="3319397" cy="1864154"/>
            </a:xfrm>
            <a:prstGeom prst="rect">
              <a:avLst/>
            </a:prstGeom>
          </p:spPr>
        </p:pic>
        <p:pic>
          <p:nvPicPr>
            <p:cNvPr id="24" name="Picture 23" descr="A screen shot of a blue sign&#10;&#10;Description automatically generated">
              <a:extLst>
                <a:ext uri="{FF2B5EF4-FFF2-40B4-BE49-F238E27FC236}">
                  <a16:creationId xmlns:a16="http://schemas.microsoft.com/office/drawing/2014/main" id="{A758F7EA-DB3D-AA7F-E75E-E15093608E6D}"/>
                </a:ext>
              </a:extLst>
            </p:cNvPr>
            <p:cNvPicPr>
              <a:picLocks noChangeAspect="1"/>
            </p:cNvPicPr>
            <p:nvPr/>
          </p:nvPicPr>
          <p:blipFill>
            <a:blip r:embed="rId8"/>
            <a:stretch>
              <a:fillRect/>
            </a:stretch>
          </p:blipFill>
          <p:spPr>
            <a:xfrm>
              <a:off x="4012279" y="4574767"/>
              <a:ext cx="3319397" cy="1865658"/>
            </a:xfrm>
            <a:prstGeom prst="rect">
              <a:avLst/>
            </a:prstGeom>
          </p:spPr>
        </p:pic>
      </p:grpSp>
      <p:sp>
        <p:nvSpPr>
          <p:cNvPr id="27" name="Oval 26">
            <a:extLst>
              <a:ext uri="{FF2B5EF4-FFF2-40B4-BE49-F238E27FC236}">
                <a16:creationId xmlns:a16="http://schemas.microsoft.com/office/drawing/2014/main" id="{7C70B5D2-D66F-8437-473F-305554990B03}"/>
              </a:ext>
            </a:extLst>
          </p:cNvPr>
          <p:cNvSpPr/>
          <p:nvPr/>
        </p:nvSpPr>
        <p:spPr>
          <a:xfrm>
            <a:off x="7039081" y="2626097"/>
            <a:ext cx="309766" cy="309766"/>
          </a:xfrm>
          <a:prstGeom prst="ellipse">
            <a:avLst/>
          </a:prstGeom>
          <a:solidFill>
            <a:schemeClr val="accent5">
              <a:lumMod val="50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7CD114-23BE-743C-72AC-A7876698B6CD}"/>
              </a:ext>
            </a:extLst>
          </p:cNvPr>
          <p:cNvSpPr txBox="1"/>
          <p:nvPr/>
        </p:nvSpPr>
        <p:spPr>
          <a:xfrm>
            <a:off x="838199" y="4516249"/>
            <a:ext cx="3248279" cy="1280351"/>
          </a:xfrm>
          <a:prstGeom prst="rect">
            <a:avLst/>
          </a:prstGeom>
          <a:noFill/>
        </p:spPr>
        <p:txBody>
          <a:bodyPr wrap="square" numCol="2">
            <a:spAutoFit/>
          </a:bodyPr>
          <a:lstStyle/>
          <a:p>
            <a:pPr marL="285750" indent="-2857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eBooks</a:t>
            </a:r>
          </a:p>
          <a:p>
            <a:pPr marL="285750" indent="-2857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Whitepapers</a:t>
            </a:r>
          </a:p>
          <a:p>
            <a:pPr marL="285750" indent="-2857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Webinars</a:t>
            </a:r>
          </a:p>
          <a:p>
            <a:pPr marL="285750" indent="-2857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Infographics</a:t>
            </a:r>
          </a:p>
          <a:p>
            <a:pPr marL="285750" indent="-2857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Articles</a:t>
            </a:r>
          </a:p>
          <a:p>
            <a:pPr marL="285750" indent="-2857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One-pagers</a:t>
            </a:r>
          </a:p>
          <a:p>
            <a:pPr marL="285750" indent="-2857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Case studies</a:t>
            </a:r>
          </a:p>
          <a:p>
            <a:pPr marL="285750" indent="-285750">
              <a:lnSpc>
                <a:spcPct val="110000"/>
              </a:lnSpc>
              <a:spcAft>
                <a:spcPts val="600"/>
              </a:spcAft>
              <a:buFont typeface="Arial" panose="020B0604020202020204" pitchFamily="34" charset="0"/>
              <a:buChar char="•"/>
            </a:pPr>
            <a:r>
              <a:rPr lang="en-US" sz="1300" dirty="0">
                <a:latin typeface="Roboto" panose="02000000000000000000" pitchFamily="50" charset="0"/>
                <a:ea typeface="Roboto" panose="02000000000000000000" pitchFamily="50" charset="0"/>
                <a:cs typeface="Roboto" panose="02000000000000000000" pitchFamily="50" charset="0"/>
              </a:rPr>
              <a:t>Video</a:t>
            </a:r>
          </a:p>
        </p:txBody>
      </p:sp>
      <p:sp>
        <p:nvSpPr>
          <p:cNvPr id="9" name="Rectangle: Rounded Corners 13">
            <a:extLst>
              <a:ext uri="{FF2B5EF4-FFF2-40B4-BE49-F238E27FC236}">
                <a16:creationId xmlns:a16="http://schemas.microsoft.com/office/drawing/2014/main" id="{30BD5877-EE3B-4381-1631-8AA6A4546068}"/>
              </a:ext>
            </a:extLst>
          </p:cNvPr>
          <p:cNvSpPr/>
          <p:nvPr/>
        </p:nvSpPr>
        <p:spPr>
          <a:xfrm>
            <a:off x="860218" y="641693"/>
            <a:ext cx="2743459" cy="280928"/>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US" sz="1050" b="1" spc="200" dirty="0">
                <a:solidFill>
                  <a:schemeClr val="tx1"/>
                </a:solidFill>
                <a:latin typeface="Roboto" panose="02000000000000000000" pitchFamily="50" charset="0"/>
                <a:ea typeface="Roboto" panose="02000000000000000000" pitchFamily="50" charset="0"/>
                <a:cs typeface="Roboto" panose="02000000000000000000" pitchFamily="50" charset="0"/>
              </a:rPr>
              <a:t>OTHER PRODUCTS WE OFFER</a:t>
            </a:r>
          </a:p>
        </p:txBody>
      </p:sp>
    </p:spTree>
    <p:extLst>
      <p:ext uri="{BB962C8B-B14F-4D97-AF65-F5344CB8AC3E}">
        <p14:creationId xmlns:p14="http://schemas.microsoft.com/office/powerpoint/2010/main" val="3166470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042CE8-FDE8-A19A-574A-7D1E3493D53C}"/>
              </a:ext>
            </a:extLst>
          </p:cNvPr>
          <p:cNvSpPr/>
          <p:nvPr/>
        </p:nvSpPr>
        <p:spPr>
          <a:xfrm>
            <a:off x="1" y="0"/>
            <a:ext cx="907926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8FA213-BE79-9952-603D-9EF913971547}"/>
              </a:ext>
            </a:extLst>
          </p:cNvPr>
          <p:cNvSpPr>
            <a:spLocks noGrp="1"/>
          </p:cNvSpPr>
          <p:nvPr>
            <p:ph type="title"/>
          </p:nvPr>
        </p:nvSpPr>
        <p:spPr/>
        <p:txBody>
          <a:bodyPr/>
          <a:lstStyle/>
          <a:p>
            <a:r>
              <a:rPr lang="en-US" dirty="0">
                <a:latin typeface="Futura PT Medium"/>
                <a:cs typeface="Futura Medium"/>
              </a:rPr>
              <a:t>Contact Us</a:t>
            </a:r>
            <a:endParaRPr lang="en-US" dirty="0"/>
          </a:p>
        </p:txBody>
      </p:sp>
      <p:pic>
        <p:nvPicPr>
          <p:cNvPr id="4" name="Picture 3" descr="A magazine cover with people wearing helmets and carrying boxes&#10;&#10;AI-generated content may be incorrect.">
            <a:extLst>
              <a:ext uri="{FF2B5EF4-FFF2-40B4-BE49-F238E27FC236}">
                <a16:creationId xmlns:a16="http://schemas.microsoft.com/office/drawing/2014/main" id="{B08675C1-0D72-D355-F85F-DF855922BC40}"/>
              </a:ext>
            </a:extLst>
          </p:cNvPr>
          <p:cNvPicPr>
            <a:picLocks noChangeAspect="1"/>
          </p:cNvPicPr>
          <p:nvPr/>
        </p:nvPicPr>
        <p:blipFill>
          <a:blip r:embed="rId2"/>
          <a:stretch>
            <a:fillRect/>
          </a:stretch>
        </p:blipFill>
        <p:spPr>
          <a:xfrm>
            <a:off x="6975318" y="894597"/>
            <a:ext cx="4399041" cy="5068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B1C1F751-1495-75EE-F29F-1155CDE320D3}"/>
              </a:ext>
            </a:extLst>
          </p:cNvPr>
          <p:cNvSpPr txBox="1"/>
          <p:nvPr/>
        </p:nvSpPr>
        <p:spPr>
          <a:xfrm>
            <a:off x="858759" y="3177978"/>
            <a:ext cx="35118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Roboto"/>
                <a:ea typeface="Roboto"/>
                <a:cs typeface="Roboto"/>
              </a:rPr>
              <a:t>Kassidy Svenson</a:t>
            </a:r>
          </a:p>
          <a:p>
            <a:r>
              <a:rPr lang="en-US" dirty="0">
                <a:latin typeface="Roboto"/>
                <a:ea typeface="Roboto"/>
                <a:cs typeface="Roboto"/>
              </a:rPr>
              <a:t>Associate Director, Publications</a:t>
            </a:r>
            <a:br>
              <a:rPr lang="en-US" dirty="0">
                <a:latin typeface="Roboto"/>
              </a:rPr>
            </a:br>
            <a:br>
              <a:rPr lang="en-US" dirty="0">
                <a:latin typeface="Roboto"/>
              </a:rPr>
            </a:br>
            <a:r>
              <a:rPr lang="en-US" dirty="0" err="1">
                <a:latin typeface="Roboto"/>
                <a:ea typeface="Roboto"/>
                <a:cs typeface="Roboto"/>
              </a:rPr>
              <a:t>Kassidy@digitalzone.com</a:t>
            </a:r>
            <a:endParaRPr lang="en-US" dirty="0">
              <a:latin typeface="Roboto"/>
              <a:ea typeface="Roboto"/>
              <a:cs typeface="Roboto"/>
            </a:endParaRPr>
          </a:p>
        </p:txBody>
      </p:sp>
      <p:sp>
        <p:nvSpPr>
          <p:cNvPr id="7" name="TextBox 6">
            <a:extLst>
              <a:ext uri="{FF2B5EF4-FFF2-40B4-BE49-F238E27FC236}">
                <a16:creationId xmlns:a16="http://schemas.microsoft.com/office/drawing/2014/main" id="{26E7B174-CDC8-B161-96D3-A98C4810CABB}"/>
              </a:ext>
            </a:extLst>
          </p:cNvPr>
          <p:cNvSpPr txBox="1"/>
          <p:nvPr/>
        </p:nvSpPr>
        <p:spPr>
          <a:xfrm>
            <a:off x="858759" y="1595122"/>
            <a:ext cx="5483984" cy="1292662"/>
          </a:xfrm>
          <a:prstGeom prst="rect">
            <a:avLst/>
          </a:prstGeom>
          <a:noFill/>
        </p:spPr>
        <p:txBody>
          <a:bodyPr wrap="square">
            <a:spAutoFit/>
          </a:bodyPr>
          <a:lstStyle/>
          <a:p>
            <a:pPr marL="0" indent="0">
              <a:lnSpc>
                <a:spcPct val="110000"/>
              </a:lnSpc>
              <a:buNone/>
            </a:pPr>
            <a:r>
              <a:rPr lang="en-US" sz="1800" dirty="0">
                <a:latin typeface="Roboto"/>
                <a:ea typeface="Calibri"/>
                <a:cs typeface="Calibri"/>
              </a:rPr>
              <a:t>Whether you're here to explore an insight hub, contribute an article, spark partnerships, or finally find content that resonates with your audience—you're in the right place. </a:t>
            </a:r>
            <a:endParaRPr lang="en-US" sz="1800" dirty="0">
              <a:latin typeface="Roboto"/>
            </a:endParaRPr>
          </a:p>
        </p:txBody>
      </p:sp>
      <p:pic>
        <p:nvPicPr>
          <p:cNvPr id="11" name="Picture 10">
            <a:extLst>
              <a:ext uri="{FF2B5EF4-FFF2-40B4-BE49-F238E27FC236}">
                <a16:creationId xmlns:a16="http://schemas.microsoft.com/office/drawing/2014/main" id="{CC92A54A-415E-08D1-FD92-F995271FC6CC}"/>
              </a:ext>
            </a:extLst>
          </p:cNvPr>
          <p:cNvPicPr>
            <a:picLocks noChangeAspect="1"/>
          </p:cNvPicPr>
          <p:nvPr/>
        </p:nvPicPr>
        <p:blipFill>
          <a:blip r:embed="rId3">
            <a:alphaModFix amt="25000"/>
          </a:blip>
          <a:stretch>
            <a:fillRect/>
          </a:stretch>
        </p:blipFill>
        <p:spPr>
          <a:xfrm>
            <a:off x="5722976" y="6498463"/>
            <a:ext cx="746049" cy="161112"/>
          </a:xfrm>
          <a:prstGeom prst="rect">
            <a:avLst/>
          </a:prstGeom>
        </p:spPr>
      </p:pic>
    </p:spTree>
    <p:extLst>
      <p:ext uri="{BB962C8B-B14F-4D97-AF65-F5344CB8AC3E}">
        <p14:creationId xmlns:p14="http://schemas.microsoft.com/office/powerpoint/2010/main" val="599590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624D91-AEBA-E9DD-C7EE-128972A92F68}"/>
              </a:ext>
            </a:extLst>
          </p:cNvPr>
          <p:cNvSpPr>
            <a:spLocks noGrp="1"/>
          </p:cNvSpPr>
          <p:nvPr>
            <p:ph type="title"/>
          </p:nvPr>
        </p:nvSpPr>
        <p:spPr/>
        <p:txBody>
          <a:bodyPr/>
          <a:lstStyle/>
          <a:p>
            <a:r>
              <a:rPr lang="en-US" dirty="0"/>
              <a:t>Thank you.</a:t>
            </a:r>
          </a:p>
        </p:txBody>
      </p:sp>
      <p:pic>
        <p:nvPicPr>
          <p:cNvPr id="7" name="Graphic 6">
            <a:extLst>
              <a:ext uri="{FF2B5EF4-FFF2-40B4-BE49-F238E27FC236}">
                <a16:creationId xmlns:a16="http://schemas.microsoft.com/office/drawing/2014/main" id="{60FBC5F2-DD65-3941-676A-FCB3DA4C33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27267" y="5917642"/>
            <a:ext cx="2857500" cy="609600"/>
          </a:xfrm>
          <a:prstGeom prst="rect">
            <a:avLst/>
          </a:prstGeom>
        </p:spPr>
      </p:pic>
    </p:spTree>
    <p:extLst>
      <p:ext uri="{BB962C8B-B14F-4D97-AF65-F5344CB8AC3E}">
        <p14:creationId xmlns:p14="http://schemas.microsoft.com/office/powerpoint/2010/main" val="2654052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Picture 23" descr="A screenshot of a computer&#10;&#10;AI-generated content may be incorrect.">
            <a:extLst>
              <a:ext uri="{FF2B5EF4-FFF2-40B4-BE49-F238E27FC236}">
                <a16:creationId xmlns:a16="http://schemas.microsoft.com/office/drawing/2014/main" id="{BD8062E6-320B-8AF0-CC3D-8E07B4B52360}"/>
              </a:ext>
            </a:extLst>
          </p:cNvPr>
          <p:cNvPicPr>
            <a:picLocks noChangeAspect="1"/>
          </p:cNvPicPr>
          <p:nvPr/>
        </p:nvPicPr>
        <p:blipFill>
          <a:blip r:embed="rId3"/>
          <a:srcRect t="2" b="8349"/>
          <a:stretch/>
        </p:blipFill>
        <p:spPr>
          <a:xfrm>
            <a:off x="8697015" y="3788238"/>
            <a:ext cx="2965177" cy="1915688"/>
          </a:xfrm>
          <a:prstGeom prst="rect">
            <a:avLst/>
          </a:prstGeom>
          <a:effectLst>
            <a:outerShdw blurRad="88900" dist="101600" dir="8100000" algn="tr" rotWithShape="0">
              <a:prstClr val="black">
                <a:alpha val="40000"/>
              </a:prstClr>
            </a:outerShdw>
          </a:effectLst>
        </p:spPr>
      </p:pic>
      <p:pic>
        <p:nvPicPr>
          <p:cNvPr id="26" name="Picture 25" descr="A screenshot of a computer magazine&#10;&#10;AI-generated content may be incorrect.">
            <a:extLst>
              <a:ext uri="{FF2B5EF4-FFF2-40B4-BE49-F238E27FC236}">
                <a16:creationId xmlns:a16="http://schemas.microsoft.com/office/drawing/2014/main" id="{F034E1A9-C986-FF12-A013-B8879F01096B}"/>
              </a:ext>
            </a:extLst>
          </p:cNvPr>
          <p:cNvPicPr>
            <a:picLocks noChangeAspect="1"/>
          </p:cNvPicPr>
          <p:nvPr/>
        </p:nvPicPr>
        <p:blipFill>
          <a:blip r:embed="rId4"/>
          <a:srcRect t="1" b="-111"/>
          <a:stretch/>
        </p:blipFill>
        <p:spPr>
          <a:xfrm>
            <a:off x="4631735" y="3788239"/>
            <a:ext cx="2965179" cy="2122350"/>
          </a:xfrm>
          <a:prstGeom prst="rect">
            <a:avLst/>
          </a:prstGeom>
          <a:effectLst>
            <a:outerShdw blurRad="101600" dist="63500" dir="8100000" algn="tr" rotWithShape="0">
              <a:prstClr val="black">
                <a:alpha val="40000"/>
              </a:prstClr>
            </a:outerShdw>
          </a:effectLst>
        </p:spPr>
      </p:pic>
      <p:pic>
        <p:nvPicPr>
          <p:cNvPr id="28" name="Picture 27" descr="A screenshot of a website&#10;&#10;AI-generated content may be incorrect.">
            <a:extLst>
              <a:ext uri="{FF2B5EF4-FFF2-40B4-BE49-F238E27FC236}">
                <a16:creationId xmlns:a16="http://schemas.microsoft.com/office/drawing/2014/main" id="{BBF183D2-1C01-0E9A-1A5D-BFC8C7AB9927}"/>
              </a:ext>
            </a:extLst>
          </p:cNvPr>
          <p:cNvPicPr>
            <a:picLocks noChangeAspect="1"/>
          </p:cNvPicPr>
          <p:nvPr/>
        </p:nvPicPr>
        <p:blipFill>
          <a:blip r:embed="rId5"/>
          <a:srcRect t="-3" b="2322"/>
          <a:stretch/>
        </p:blipFill>
        <p:spPr>
          <a:xfrm>
            <a:off x="529808" y="3770652"/>
            <a:ext cx="2904837" cy="2139937"/>
          </a:xfrm>
          <a:prstGeom prst="rect">
            <a:avLst/>
          </a:prstGeom>
          <a:effectLst>
            <a:outerShdw blurRad="101600" dist="88900" dir="8100000" algn="tr" rotWithShape="0">
              <a:prstClr val="black">
                <a:alpha val="40000"/>
              </a:prstClr>
            </a:outerShdw>
          </a:effectLst>
        </p:spPr>
      </p:pic>
      <p:grpSp>
        <p:nvGrpSpPr>
          <p:cNvPr id="21" name="Group 20">
            <a:extLst>
              <a:ext uri="{FF2B5EF4-FFF2-40B4-BE49-F238E27FC236}">
                <a16:creationId xmlns:a16="http://schemas.microsoft.com/office/drawing/2014/main" id="{A85A2653-374F-D531-783A-3D1E661D2F0D}"/>
              </a:ext>
            </a:extLst>
          </p:cNvPr>
          <p:cNvGrpSpPr/>
          <p:nvPr/>
        </p:nvGrpSpPr>
        <p:grpSpPr>
          <a:xfrm>
            <a:off x="1" y="4928732"/>
            <a:ext cx="12183627" cy="1954944"/>
            <a:chOff x="1" y="4928732"/>
            <a:chExt cx="12183627" cy="1954944"/>
          </a:xfrm>
          <a:effectLst>
            <a:outerShdw blurRad="50800" dist="38100" dir="16200000" rotWithShape="0">
              <a:prstClr val="black">
                <a:alpha val="40000"/>
              </a:prstClr>
            </a:outerShdw>
          </a:effectLst>
        </p:grpSpPr>
        <p:pic>
          <p:nvPicPr>
            <p:cNvPr id="18" name="Picture 17" descr="A person in a suit and hat&#10;&#10;Description automatically generated">
              <a:extLst>
                <a:ext uri="{FF2B5EF4-FFF2-40B4-BE49-F238E27FC236}">
                  <a16:creationId xmlns:a16="http://schemas.microsoft.com/office/drawing/2014/main" id="{E90ED9FF-A1FB-CBCC-A167-B7130FA068AB}"/>
                </a:ext>
              </a:extLst>
            </p:cNvPr>
            <p:cNvPicPr>
              <a:picLocks noChangeAspect="1"/>
            </p:cNvPicPr>
            <p:nvPr/>
          </p:nvPicPr>
          <p:blipFill>
            <a:blip r:embed="rId6">
              <a:alphaModFix/>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4107885" y="4928737"/>
              <a:ext cx="4062863" cy="1954934"/>
            </a:xfrm>
            <a:prstGeom prst="rect">
              <a:avLst/>
            </a:prstGeom>
            <a:effectLst/>
          </p:spPr>
        </p:pic>
        <p:pic>
          <p:nvPicPr>
            <p:cNvPr id="15" name="Picture 14" descr="A colorful rainbow colored squares&#10;&#10;Description automatically generated with medium confidence">
              <a:extLst>
                <a:ext uri="{FF2B5EF4-FFF2-40B4-BE49-F238E27FC236}">
                  <a16:creationId xmlns:a16="http://schemas.microsoft.com/office/drawing/2014/main" id="{83EBDC51-1EA3-DA31-155C-7C19D52571F5}"/>
                </a:ext>
              </a:extLst>
            </p:cNvPr>
            <p:cNvPicPr>
              <a:picLocks noChangeAspect="1"/>
            </p:cNvPicPr>
            <p:nvPr/>
          </p:nvPicPr>
          <p:blipFill>
            <a:blip r:embed="rId8">
              <a:alphaModFix/>
              <a:extLst>
                <a:ext uri="{BEBA8EAE-BF5A-486C-A8C5-ECC9F3942E4B}">
                  <a14:imgProps xmlns:a14="http://schemas.microsoft.com/office/drawing/2010/main">
                    <a14:imgLayer r:embed="rId9">
                      <a14:imgEffect>
                        <a14:brightnessContrast bright="-40000"/>
                      </a14:imgEffect>
                    </a14:imgLayer>
                  </a14:imgProps>
                </a:ext>
              </a:extLst>
            </a:blip>
            <a:stretch>
              <a:fillRect/>
            </a:stretch>
          </p:blipFill>
          <p:spPr>
            <a:xfrm>
              <a:off x="1" y="4928741"/>
              <a:ext cx="4107884" cy="1954935"/>
            </a:xfrm>
            <a:prstGeom prst="rect">
              <a:avLst/>
            </a:prstGeom>
            <a:effectLst/>
          </p:spPr>
        </p:pic>
        <p:pic>
          <p:nvPicPr>
            <p:cNvPr id="20" name="Picture 19" descr="A pink brain in a room&#10;&#10;Description automatically generated">
              <a:extLst>
                <a:ext uri="{FF2B5EF4-FFF2-40B4-BE49-F238E27FC236}">
                  <a16:creationId xmlns:a16="http://schemas.microsoft.com/office/drawing/2014/main" id="{EF6EED41-1786-B956-22EF-775842D6530C}"/>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bright="-40000"/>
                      </a14:imgEffect>
                    </a14:imgLayer>
                  </a14:imgProps>
                </a:ext>
              </a:extLst>
            </a:blip>
            <a:stretch>
              <a:fillRect/>
            </a:stretch>
          </p:blipFill>
          <p:spPr>
            <a:xfrm>
              <a:off x="8120765" y="4928732"/>
              <a:ext cx="4062863" cy="1929268"/>
            </a:xfrm>
            <a:prstGeom prst="rect">
              <a:avLst/>
            </a:prstGeom>
          </p:spPr>
        </p:pic>
      </p:grpSp>
      <p:sp>
        <p:nvSpPr>
          <p:cNvPr id="2" name="Title 1">
            <a:extLst>
              <a:ext uri="{FF2B5EF4-FFF2-40B4-BE49-F238E27FC236}">
                <a16:creationId xmlns:a16="http://schemas.microsoft.com/office/drawing/2014/main" id="{F971C77E-926F-D517-7759-6D7C5C7309E1}"/>
              </a:ext>
            </a:extLst>
          </p:cNvPr>
          <p:cNvSpPr>
            <a:spLocks noGrp="1"/>
          </p:cNvSpPr>
          <p:nvPr>
            <p:ph type="title"/>
          </p:nvPr>
        </p:nvSpPr>
        <p:spPr>
          <a:xfrm>
            <a:off x="1081568" y="947410"/>
            <a:ext cx="10028862" cy="1325563"/>
          </a:xfrm>
        </p:spPr>
        <p:txBody>
          <a:bodyPr>
            <a:normAutofit/>
          </a:bodyPr>
          <a:lstStyle/>
          <a:p>
            <a:pPr algn="ctr"/>
            <a:r>
              <a:rPr lang="en-US" dirty="0">
                <a:solidFill>
                  <a:schemeClr val="bg1"/>
                </a:solidFill>
                <a:cs typeface="Didot" panose="02000503000000020003" pitchFamily="2" charset="-79"/>
              </a:rPr>
              <a:t>Editorial brands with </a:t>
            </a:r>
            <a:r>
              <a:rPr lang="en-US" dirty="0">
                <a:solidFill>
                  <a:schemeClr val="bg1"/>
                </a:solidFill>
                <a:latin typeface="Bodoni MT" panose="02070603080606020203" pitchFamily="18" charset="0"/>
                <a:cs typeface="Didot" panose="02000503000000020003"/>
              </a:rPr>
              <a:t>impact.</a:t>
            </a:r>
          </a:p>
        </p:txBody>
      </p:sp>
      <p:sp>
        <p:nvSpPr>
          <p:cNvPr id="3" name="Content Placeholder 2">
            <a:extLst>
              <a:ext uri="{FF2B5EF4-FFF2-40B4-BE49-F238E27FC236}">
                <a16:creationId xmlns:a16="http://schemas.microsoft.com/office/drawing/2014/main" id="{B26F6DCF-C56E-140C-A539-F910EC33EF24}"/>
              </a:ext>
            </a:extLst>
          </p:cNvPr>
          <p:cNvSpPr>
            <a:spLocks noGrp="1"/>
          </p:cNvSpPr>
          <p:nvPr>
            <p:ph idx="1"/>
          </p:nvPr>
        </p:nvSpPr>
        <p:spPr>
          <a:xfrm>
            <a:off x="2829406" y="2396580"/>
            <a:ext cx="6533187" cy="1325563"/>
          </a:xfrm>
        </p:spPr>
        <p:txBody>
          <a:bodyPr>
            <a:normAutofit/>
          </a:bodyPr>
          <a:lstStyle/>
          <a:p>
            <a:pPr marL="0" indent="0" algn="ctr">
              <a:lnSpc>
                <a:spcPct val="100000"/>
              </a:lnSpc>
              <a:buNone/>
            </a:pPr>
            <a:r>
              <a:rPr lang="en-US" b="0" i="0" dirty="0">
                <a:solidFill>
                  <a:schemeClr val="bg1"/>
                </a:solidFill>
                <a:effectLst/>
                <a:latin typeface="Roboto" panose="02000000000000000000" pitchFamily="50" charset="0"/>
              </a:rPr>
              <a:t>The modern B2B buyer is choosing their own adventure and creating their own funnel. Our editors craft articles that inspire, meeting buying committees where they’re at, on their terms.</a:t>
            </a:r>
            <a:endParaRPr lang="en-US" dirty="0">
              <a:solidFill>
                <a:schemeClr val="bg1"/>
              </a:solidFill>
            </a:endParaRPr>
          </a:p>
        </p:txBody>
      </p:sp>
      <p:pic>
        <p:nvPicPr>
          <p:cNvPr id="6" name="Picture 5" descr="A white letter on a black background&#10;&#10;Description automatically generated">
            <a:extLst>
              <a:ext uri="{FF2B5EF4-FFF2-40B4-BE49-F238E27FC236}">
                <a16:creationId xmlns:a16="http://schemas.microsoft.com/office/drawing/2014/main" id="{AD4F86A1-D77C-7548-EC42-49881E1E3FD1}"/>
              </a:ext>
            </a:extLst>
          </p:cNvPr>
          <p:cNvPicPr>
            <a:picLocks noChangeAspect="1"/>
          </p:cNvPicPr>
          <p:nvPr/>
        </p:nvPicPr>
        <p:blipFill>
          <a:blip r:embed="rId12"/>
          <a:stretch>
            <a:fillRect/>
          </a:stretch>
        </p:blipFill>
        <p:spPr>
          <a:xfrm>
            <a:off x="929829" y="5703926"/>
            <a:ext cx="1989270" cy="420022"/>
          </a:xfrm>
          <a:prstGeom prst="rect">
            <a:avLst/>
          </a:prstGeom>
        </p:spPr>
      </p:pic>
      <p:pic>
        <p:nvPicPr>
          <p:cNvPr id="8" name="Graphic 7">
            <a:extLst>
              <a:ext uri="{FF2B5EF4-FFF2-40B4-BE49-F238E27FC236}">
                <a16:creationId xmlns:a16="http://schemas.microsoft.com/office/drawing/2014/main" id="{98886B64-2756-7CCD-D969-68CBA1D859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31238" y="5413923"/>
            <a:ext cx="1041915" cy="984562"/>
          </a:xfrm>
          <a:prstGeom prst="rect">
            <a:avLst/>
          </a:prstGeom>
        </p:spPr>
      </p:pic>
      <p:pic>
        <p:nvPicPr>
          <p:cNvPr id="9" name="Graphic 8">
            <a:extLst>
              <a:ext uri="{FF2B5EF4-FFF2-40B4-BE49-F238E27FC236}">
                <a16:creationId xmlns:a16="http://schemas.microsoft.com/office/drawing/2014/main" id="{BD0C8483-832C-6403-33B5-E405B498D5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77595" y="5648814"/>
            <a:ext cx="2636809" cy="558383"/>
          </a:xfrm>
          <a:prstGeom prst="rect">
            <a:avLst/>
          </a:prstGeom>
        </p:spPr>
      </p:pic>
      <p:sp>
        <p:nvSpPr>
          <p:cNvPr id="4" name="TextBox 11">
            <a:extLst>
              <a:ext uri="{FF2B5EF4-FFF2-40B4-BE49-F238E27FC236}">
                <a16:creationId xmlns:a16="http://schemas.microsoft.com/office/drawing/2014/main" id="{80ECFEFE-D1BB-B627-1EB8-D5FFBE1F1404}"/>
              </a:ext>
            </a:extLst>
          </p:cNvPr>
          <p:cNvSpPr txBox="1"/>
          <p:nvPr/>
        </p:nvSpPr>
        <p:spPr>
          <a:xfrm>
            <a:off x="5874048" y="4724396"/>
            <a:ext cx="118904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Bodoni MT" panose="02070603080606020203" pitchFamily="18" charset="0"/>
              </a:rPr>
              <a:t>We know you.</a:t>
            </a:r>
          </a:p>
        </p:txBody>
      </p:sp>
    </p:spTree>
    <p:extLst>
      <p:ext uri="{BB962C8B-B14F-4D97-AF65-F5344CB8AC3E}">
        <p14:creationId xmlns:p14="http://schemas.microsoft.com/office/powerpoint/2010/main" val="1113655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Rounded Corners 9">
            <a:extLst>
              <a:ext uri="{FF2B5EF4-FFF2-40B4-BE49-F238E27FC236}">
                <a16:creationId xmlns:a16="http://schemas.microsoft.com/office/drawing/2014/main" id="{49033B65-237C-7E8F-C03F-45C83954B5FA}"/>
              </a:ext>
            </a:extLst>
          </p:cNvPr>
          <p:cNvSpPr/>
          <p:nvPr/>
        </p:nvSpPr>
        <p:spPr>
          <a:xfrm>
            <a:off x="4655994" y="2398869"/>
            <a:ext cx="1672198" cy="396656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1554480" rIns="91440" rtlCol="0" anchor="t"/>
          <a:lstStyle/>
          <a:p>
            <a:pPr algn="ctr"/>
            <a:r>
              <a:rPr lang="en-US" sz="1100" dirty="0">
                <a:solidFill>
                  <a:schemeClr val="tx1"/>
                </a:solidFill>
                <a:latin typeface="Roboto"/>
                <a:ea typeface="Roboto"/>
                <a:cs typeface="Roboto"/>
              </a:rPr>
              <a:t>2023-2024</a:t>
            </a:r>
          </a:p>
          <a:p>
            <a:pPr algn="ctr"/>
            <a:r>
              <a:rPr lang="en-US" sz="2000" dirty="0">
                <a:solidFill>
                  <a:schemeClr val="tx1"/>
                </a:solidFill>
                <a:latin typeface="Futura PT Medium"/>
              </a:rPr>
              <a:t>+26,000% PVs</a:t>
            </a:r>
          </a:p>
          <a:p>
            <a:pPr algn="ctr"/>
            <a:endParaRPr lang="en-US" sz="2000" dirty="0">
              <a:solidFill>
                <a:schemeClr val="tx1"/>
              </a:solidFill>
              <a:latin typeface="Futura PT Medium"/>
            </a:endParaRPr>
          </a:p>
          <a:p>
            <a:pPr algn="ctr"/>
            <a:r>
              <a:rPr lang="en-US" sz="1100" dirty="0">
                <a:solidFill>
                  <a:schemeClr val="tx1"/>
                </a:solidFill>
                <a:latin typeface="Roboto"/>
                <a:ea typeface="Roboto"/>
                <a:cs typeface="Roboto"/>
              </a:rPr>
              <a:t>2024-2025</a:t>
            </a:r>
          </a:p>
          <a:p>
            <a:pPr algn="ctr"/>
            <a:r>
              <a:rPr lang="en-US" sz="2000" dirty="0">
                <a:solidFill>
                  <a:schemeClr val="accent1"/>
                </a:solidFill>
                <a:latin typeface="Futura PT Medium"/>
              </a:rPr>
              <a:t>+87% </a:t>
            </a:r>
            <a:br>
              <a:rPr lang="en-US" sz="2000" dirty="0">
                <a:solidFill>
                  <a:schemeClr val="accent1"/>
                </a:solidFill>
                <a:latin typeface="Futura PT Medium"/>
              </a:rPr>
            </a:br>
            <a:r>
              <a:rPr lang="en-US" sz="2000" dirty="0">
                <a:solidFill>
                  <a:schemeClr val="accent1"/>
                </a:solidFill>
                <a:latin typeface="Futura PT Medium"/>
              </a:rPr>
              <a:t>PVs</a:t>
            </a:r>
            <a:endParaRPr lang="en-US" sz="2000" dirty="0">
              <a:solidFill>
                <a:schemeClr val="accent1"/>
              </a:solidFill>
              <a:latin typeface="Futura PT Medium" panose="020B0602020204020303" pitchFamily="34" charset="0"/>
            </a:endParaRPr>
          </a:p>
          <a:p>
            <a:pPr algn="ctr"/>
            <a:endParaRPr lang="en-US" sz="1200" dirty="0">
              <a:solidFill>
                <a:schemeClr val="tx1"/>
              </a:solidFill>
              <a:latin typeface="Roboto"/>
              <a:ea typeface="Roboto"/>
              <a:cs typeface="Roboto"/>
            </a:endParaRPr>
          </a:p>
        </p:txBody>
      </p:sp>
      <p:grpSp>
        <p:nvGrpSpPr>
          <p:cNvPr id="66" name="Group 65">
            <a:extLst>
              <a:ext uri="{FF2B5EF4-FFF2-40B4-BE49-F238E27FC236}">
                <a16:creationId xmlns:a16="http://schemas.microsoft.com/office/drawing/2014/main" id="{08D37C2D-1CDA-3A3E-4B30-1DC3D3823682}"/>
              </a:ext>
            </a:extLst>
          </p:cNvPr>
          <p:cNvGrpSpPr/>
          <p:nvPr/>
        </p:nvGrpSpPr>
        <p:grpSpPr>
          <a:xfrm>
            <a:off x="3870608" y="-1"/>
            <a:ext cx="8321582" cy="2165198"/>
            <a:chOff x="1" y="3713611"/>
            <a:chExt cx="12183627" cy="3170065"/>
          </a:xfrm>
          <a:effectLst/>
        </p:grpSpPr>
        <p:pic>
          <p:nvPicPr>
            <p:cNvPr id="67" name="Picture 66" descr="A person in a suit and hat&#10;&#10;Description automatically generated">
              <a:extLst>
                <a:ext uri="{FF2B5EF4-FFF2-40B4-BE49-F238E27FC236}">
                  <a16:creationId xmlns:a16="http://schemas.microsoft.com/office/drawing/2014/main" id="{8C0CCE66-8B77-A8E4-DFF2-9D3A6BD999B1}"/>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40000"/>
                      </a14:imgEffect>
                    </a14:imgLayer>
                  </a14:imgProps>
                </a:ext>
              </a:extLst>
            </a:blip>
            <a:srcRect l="24380" t="9667" r="20396" b="783"/>
            <a:stretch>
              <a:fillRect/>
            </a:stretch>
          </p:blipFill>
          <p:spPr>
            <a:xfrm>
              <a:off x="4107885" y="3713611"/>
              <a:ext cx="4062862" cy="3170061"/>
            </a:xfrm>
            <a:prstGeom prst="rect">
              <a:avLst/>
            </a:prstGeom>
            <a:effectLst/>
          </p:spPr>
        </p:pic>
        <p:pic>
          <p:nvPicPr>
            <p:cNvPr id="68" name="Picture 67" descr="A colorful rainbow colored squares&#10;&#10;Description automatically generated with medium confidence">
              <a:extLst>
                <a:ext uri="{FF2B5EF4-FFF2-40B4-BE49-F238E27FC236}">
                  <a16:creationId xmlns:a16="http://schemas.microsoft.com/office/drawing/2014/main" id="{FF3E625E-4245-4919-0653-5BE5CEBE5DF2}"/>
                </a:ext>
              </a:extLst>
            </p:cNvPr>
            <p:cNvPicPr>
              <a:picLocks noChangeAspect="1"/>
            </p:cNvPicPr>
            <p:nvPr/>
          </p:nvPicPr>
          <p:blipFill>
            <a:blip r:embed="rId5">
              <a:alphaModFix/>
              <a:extLst>
                <a:ext uri="{BEBA8EAE-BF5A-486C-A8C5-ECC9F3942E4B}">
                  <a14:imgProps xmlns:a14="http://schemas.microsoft.com/office/drawing/2010/main">
                    <a14:imgLayer r:embed="rId6">
                      <a14:imgEffect>
                        <a14:brightnessContrast bright="-40000"/>
                      </a14:imgEffect>
                    </a14:imgLayer>
                  </a14:imgProps>
                </a:ext>
              </a:extLst>
            </a:blip>
            <a:srcRect l="10764" t="3672" r="29283" b="-890"/>
            <a:stretch>
              <a:fillRect/>
            </a:stretch>
          </p:blipFill>
          <p:spPr>
            <a:xfrm>
              <a:off x="1" y="3713615"/>
              <a:ext cx="4107884" cy="3170061"/>
            </a:xfrm>
            <a:prstGeom prst="rect">
              <a:avLst/>
            </a:prstGeom>
            <a:effectLst/>
          </p:spPr>
        </p:pic>
        <p:pic>
          <p:nvPicPr>
            <p:cNvPr id="69" name="Picture 68" descr="A pink brain in a room&#10;&#10;Description automatically generated">
              <a:extLst>
                <a:ext uri="{FF2B5EF4-FFF2-40B4-BE49-F238E27FC236}">
                  <a16:creationId xmlns:a16="http://schemas.microsoft.com/office/drawing/2014/main" id="{FE6A9A66-FE6C-D64A-1CC7-A10A7A91B0B4}"/>
                </a:ext>
              </a:extLst>
            </p:cNvPr>
            <p:cNvPicPr>
              <a:picLocks noChangeAspect="1"/>
            </p:cNvPicPr>
            <p:nvPr/>
          </p:nvPicPr>
          <p:blipFill>
            <a:blip r:embed="rId7">
              <a:alphaModFix/>
              <a:extLst>
                <a:ext uri="{BEBA8EAE-BF5A-486C-A8C5-ECC9F3942E4B}">
                  <a14:imgProps xmlns:a14="http://schemas.microsoft.com/office/drawing/2010/main">
                    <a14:imgLayer r:embed="rId8">
                      <a14:imgEffect>
                        <a14:brightnessContrast bright="-40000"/>
                      </a14:imgEffect>
                    </a14:imgLayer>
                  </a14:imgProps>
                </a:ext>
              </a:extLst>
            </a:blip>
            <a:srcRect l="15541" t="3193" r="25785" b="1665"/>
            <a:stretch>
              <a:fillRect/>
            </a:stretch>
          </p:blipFill>
          <p:spPr>
            <a:xfrm>
              <a:off x="8120766" y="3713614"/>
              <a:ext cx="4062862" cy="3170050"/>
            </a:xfrm>
            <a:prstGeom prst="rect">
              <a:avLst/>
            </a:prstGeom>
          </p:spPr>
        </p:pic>
      </p:grpSp>
      <p:sp>
        <p:nvSpPr>
          <p:cNvPr id="6" name="Rectangle 5">
            <a:extLst>
              <a:ext uri="{FF2B5EF4-FFF2-40B4-BE49-F238E27FC236}">
                <a16:creationId xmlns:a16="http://schemas.microsoft.com/office/drawing/2014/main" id="{2A643CE4-503B-C622-CE18-BF13CD19C79C}"/>
              </a:ext>
            </a:extLst>
          </p:cNvPr>
          <p:cNvSpPr/>
          <p:nvPr/>
        </p:nvSpPr>
        <p:spPr>
          <a:xfrm>
            <a:off x="-1" y="0"/>
            <a:ext cx="39016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FA1A93-2BBB-3D29-E389-EE9B449317A5}"/>
              </a:ext>
            </a:extLst>
          </p:cNvPr>
          <p:cNvSpPr txBox="1">
            <a:spLocks/>
          </p:cNvSpPr>
          <p:nvPr/>
        </p:nvSpPr>
        <p:spPr>
          <a:xfrm>
            <a:off x="478258" y="345213"/>
            <a:ext cx="3238813" cy="6276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0" i="0" kern="1200">
                <a:solidFill>
                  <a:schemeClr val="tx1"/>
                </a:solidFill>
                <a:latin typeface="Futura PT Medium" panose="020B0502020204020303" pitchFamily="34" charset="77"/>
                <a:ea typeface="+mj-ea"/>
                <a:cs typeface="Futura Medium" panose="020B0602020204020303" pitchFamily="34" charset="-79"/>
              </a:defRPr>
            </a:lvl1pPr>
          </a:lstStyle>
          <a:p>
            <a:r>
              <a:rPr lang="en-US" sz="4400" dirty="0">
                <a:latin typeface="Futura PT Medium"/>
                <a:cs typeface="Futura Medium"/>
              </a:rPr>
              <a:t>Explosive Audience Growth—Your Brand, Bigger Reach</a:t>
            </a:r>
            <a:br>
              <a:rPr lang="en-US" sz="4400" dirty="0">
                <a:latin typeface="Futura PT Medium"/>
                <a:cs typeface="Futura Medium"/>
              </a:rPr>
            </a:br>
            <a:endParaRPr lang="en-US" sz="4400" dirty="0">
              <a:cs typeface="Futura Medium"/>
            </a:endParaRPr>
          </a:p>
          <a:p>
            <a:endParaRPr lang="en-US" sz="2800" i="1" dirty="0">
              <a:latin typeface="Futura PT Medium"/>
              <a:ea typeface="Roboto"/>
              <a:cs typeface="Futura Medium"/>
            </a:endParaRPr>
          </a:p>
        </p:txBody>
      </p:sp>
      <p:sp>
        <p:nvSpPr>
          <p:cNvPr id="37" name="TextBox 35">
            <a:extLst>
              <a:ext uri="{FF2B5EF4-FFF2-40B4-BE49-F238E27FC236}">
                <a16:creationId xmlns:a16="http://schemas.microsoft.com/office/drawing/2014/main" id="{98BBF56C-A811-7774-15ED-3BF4D517FC54}"/>
              </a:ext>
            </a:extLst>
          </p:cNvPr>
          <p:cNvSpPr txBox="1"/>
          <p:nvPr/>
        </p:nvSpPr>
        <p:spPr>
          <a:xfrm>
            <a:off x="7652095" y="-858760"/>
            <a:ext cx="758609" cy="37241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latin typeface="Futura PT Medium"/>
              </a:rPr>
              <a:t>11%</a:t>
            </a:r>
          </a:p>
        </p:txBody>
      </p:sp>
      <p:grpSp>
        <p:nvGrpSpPr>
          <p:cNvPr id="41" name="Group 40">
            <a:extLst>
              <a:ext uri="{FF2B5EF4-FFF2-40B4-BE49-F238E27FC236}">
                <a16:creationId xmlns:a16="http://schemas.microsoft.com/office/drawing/2014/main" id="{616B975D-545F-B3F6-3CE8-89BA6FA9DE54}"/>
              </a:ext>
            </a:extLst>
          </p:cNvPr>
          <p:cNvGrpSpPr/>
          <p:nvPr/>
        </p:nvGrpSpPr>
        <p:grpSpPr>
          <a:xfrm>
            <a:off x="4392487" y="1364456"/>
            <a:ext cx="2121277" cy="2121279"/>
            <a:chOff x="4542648" y="531595"/>
            <a:chExt cx="2121277" cy="2121279"/>
          </a:xfrm>
        </p:grpSpPr>
        <p:grpSp>
          <p:nvGrpSpPr>
            <p:cNvPr id="19" name="Group 18">
              <a:extLst>
                <a:ext uri="{FF2B5EF4-FFF2-40B4-BE49-F238E27FC236}">
                  <a16:creationId xmlns:a16="http://schemas.microsoft.com/office/drawing/2014/main" id="{F8F665DC-1BC4-F54D-D5CA-24C20D922F6D}"/>
                </a:ext>
              </a:extLst>
            </p:cNvPr>
            <p:cNvGrpSpPr>
              <a:grpSpLocks noChangeAspect="1"/>
            </p:cNvGrpSpPr>
            <p:nvPr/>
          </p:nvGrpSpPr>
          <p:grpSpPr>
            <a:xfrm>
              <a:off x="4542648" y="531595"/>
              <a:ext cx="2121277" cy="2121279"/>
              <a:chOff x="6992629" y="738236"/>
              <a:chExt cx="1076487" cy="1076487"/>
            </a:xfrm>
          </p:grpSpPr>
          <p:pic>
            <p:nvPicPr>
              <p:cNvPr id="33" name="Graphic 36">
                <a:extLst>
                  <a:ext uri="{FF2B5EF4-FFF2-40B4-BE49-F238E27FC236}">
                    <a16:creationId xmlns:a16="http://schemas.microsoft.com/office/drawing/2014/main" id="{4F0E4C0B-E72C-B5FF-DB0F-BD9C9824D761}"/>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0094" b="29491"/>
              <a:stretch>
                <a:fillRect/>
              </a:stretch>
            </p:blipFill>
            <p:spPr>
              <a:xfrm>
                <a:off x="7090481" y="828426"/>
                <a:ext cx="909611" cy="917468"/>
              </a:xfrm>
              <a:prstGeom prst="ellipse">
                <a:avLst/>
              </a:prstGeom>
            </p:spPr>
          </p:pic>
          <p:sp>
            <p:nvSpPr>
              <p:cNvPr id="34" name="Oval 33">
                <a:extLst>
                  <a:ext uri="{FF2B5EF4-FFF2-40B4-BE49-F238E27FC236}">
                    <a16:creationId xmlns:a16="http://schemas.microsoft.com/office/drawing/2014/main" id="{431A195A-5A99-76E4-2C43-D43274B9D4A0}"/>
                  </a:ext>
                </a:extLst>
              </p:cNvPr>
              <p:cNvSpPr/>
              <p:nvPr/>
            </p:nvSpPr>
            <p:spPr>
              <a:xfrm>
                <a:off x="6992629" y="738236"/>
                <a:ext cx="1076487" cy="107648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n>
                    <a:solidFill>
                      <a:srgbClr val="00A183"/>
                    </a:solidFill>
                  </a:ln>
                  <a:solidFill>
                    <a:schemeClr val="tx1"/>
                  </a:solidFill>
                  <a:latin typeface="Futura PT Medium" panose="020B0502020204020303" pitchFamily="34" charset="77"/>
                </a:endParaRPr>
              </a:p>
            </p:txBody>
          </p:sp>
        </p:grpSp>
        <p:sp>
          <p:nvSpPr>
            <p:cNvPr id="36" name="TextBox 33">
              <a:extLst>
                <a:ext uri="{FF2B5EF4-FFF2-40B4-BE49-F238E27FC236}">
                  <a16:creationId xmlns:a16="http://schemas.microsoft.com/office/drawing/2014/main" id="{84AFBD88-3AED-8677-7964-F28E218AB325}"/>
                </a:ext>
              </a:extLst>
            </p:cNvPr>
            <p:cNvSpPr txBox="1"/>
            <p:nvPr/>
          </p:nvSpPr>
          <p:spPr>
            <a:xfrm>
              <a:off x="4881758" y="1315975"/>
              <a:ext cx="1443058" cy="6424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IN" sz="1400" dirty="0">
                  <a:latin typeface="Futura PT Medium"/>
                </a:rPr>
                <a:t>CTO Magazine </a:t>
              </a:r>
              <a:r>
                <a:rPr lang="en-IN" sz="1100" dirty="0">
                  <a:latin typeface="Futura PT Medium"/>
                </a:rPr>
                <a:t>Created 2023</a:t>
              </a:r>
              <a:endParaRPr lang="en-US" dirty="0"/>
            </a:p>
          </p:txBody>
        </p:sp>
        <p:pic>
          <p:nvPicPr>
            <p:cNvPr id="40" name="Graphic 39" descr="Newspaper outline">
              <a:extLst>
                <a:ext uri="{FF2B5EF4-FFF2-40B4-BE49-F238E27FC236}">
                  <a16:creationId xmlns:a16="http://schemas.microsoft.com/office/drawing/2014/main" id="{2432F951-6B1D-57B1-115D-75187AA44C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73619" y="891581"/>
              <a:ext cx="403246" cy="500025"/>
            </a:xfrm>
            <a:prstGeom prst="rect">
              <a:avLst/>
            </a:prstGeom>
          </p:spPr>
        </p:pic>
      </p:grpSp>
      <p:sp>
        <p:nvSpPr>
          <p:cNvPr id="71" name="Rectangle: Rounded Corners 9">
            <a:extLst>
              <a:ext uri="{FF2B5EF4-FFF2-40B4-BE49-F238E27FC236}">
                <a16:creationId xmlns:a16="http://schemas.microsoft.com/office/drawing/2014/main" id="{C479B957-8E44-9118-5F29-41DD6AE55E1A}"/>
              </a:ext>
            </a:extLst>
          </p:cNvPr>
          <p:cNvSpPr/>
          <p:nvPr/>
        </p:nvSpPr>
        <p:spPr>
          <a:xfrm>
            <a:off x="7293998" y="2398869"/>
            <a:ext cx="1672198" cy="396656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1554480" rIns="91440" rtlCol="0" anchor="t"/>
          <a:lstStyle/>
          <a:p>
            <a:pPr algn="ctr"/>
            <a:r>
              <a:rPr lang="en-US" sz="1100" dirty="0">
                <a:solidFill>
                  <a:schemeClr val="tx1"/>
                </a:solidFill>
                <a:latin typeface="Roboto"/>
                <a:ea typeface="Roboto"/>
                <a:cs typeface="Roboto"/>
              </a:rPr>
              <a:t>2023-2024</a:t>
            </a:r>
          </a:p>
          <a:p>
            <a:pPr algn="ctr"/>
            <a:r>
              <a:rPr lang="en-US" sz="2000" dirty="0">
                <a:solidFill>
                  <a:schemeClr val="tx1"/>
                </a:solidFill>
                <a:latin typeface="Futura PT Medium"/>
              </a:rPr>
              <a:t>+9,900% PVs</a:t>
            </a:r>
          </a:p>
          <a:p>
            <a:pPr algn="ctr"/>
            <a:endParaRPr lang="en-US" sz="2000" dirty="0">
              <a:solidFill>
                <a:schemeClr val="tx1"/>
              </a:solidFill>
              <a:latin typeface="Futura PT Medium"/>
            </a:endParaRPr>
          </a:p>
          <a:p>
            <a:pPr algn="ctr"/>
            <a:r>
              <a:rPr lang="en-US" sz="1100" dirty="0">
                <a:solidFill>
                  <a:schemeClr val="tx1"/>
                </a:solidFill>
                <a:latin typeface="Roboto"/>
                <a:ea typeface="Roboto"/>
                <a:cs typeface="Roboto"/>
              </a:rPr>
              <a:t>2024-2025</a:t>
            </a:r>
          </a:p>
          <a:p>
            <a:pPr algn="ctr"/>
            <a:r>
              <a:rPr lang="en-US" sz="2000" dirty="0">
                <a:solidFill>
                  <a:schemeClr val="accent1"/>
                </a:solidFill>
                <a:latin typeface="Futura PT Medium"/>
              </a:rPr>
              <a:t>+200% PVs</a:t>
            </a:r>
            <a:endParaRPr lang="en-US" sz="2000" dirty="0">
              <a:solidFill>
                <a:schemeClr val="accent1"/>
              </a:solidFill>
              <a:latin typeface="Futura PT Medium" panose="020B0602020204020303" pitchFamily="34" charset="0"/>
            </a:endParaRPr>
          </a:p>
          <a:p>
            <a:pPr algn="ctr"/>
            <a:endParaRPr lang="en-US" sz="1200" dirty="0">
              <a:solidFill>
                <a:schemeClr val="tx1"/>
              </a:solidFill>
              <a:latin typeface="Roboto"/>
              <a:ea typeface="Roboto"/>
              <a:cs typeface="Roboto"/>
            </a:endParaRPr>
          </a:p>
        </p:txBody>
      </p:sp>
      <p:grpSp>
        <p:nvGrpSpPr>
          <p:cNvPr id="73" name="Group 72">
            <a:extLst>
              <a:ext uri="{FF2B5EF4-FFF2-40B4-BE49-F238E27FC236}">
                <a16:creationId xmlns:a16="http://schemas.microsoft.com/office/drawing/2014/main" id="{C2899931-00DF-470E-5DA9-D82D6B57669B}"/>
              </a:ext>
            </a:extLst>
          </p:cNvPr>
          <p:cNvGrpSpPr>
            <a:grpSpLocks noChangeAspect="1"/>
          </p:cNvGrpSpPr>
          <p:nvPr/>
        </p:nvGrpSpPr>
        <p:grpSpPr>
          <a:xfrm>
            <a:off x="7030491" y="1364456"/>
            <a:ext cx="2121277" cy="2121279"/>
            <a:chOff x="6992629" y="738236"/>
            <a:chExt cx="1076487" cy="1076487"/>
          </a:xfrm>
        </p:grpSpPr>
        <p:pic>
          <p:nvPicPr>
            <p:cNvPr id="76" name="Graphic 36">
              <a:extLst>
                <a:ext uri="{FF2B5EF4-FFF2-40B4-BE49-F238E27FC236}">
                  <a16:creationId xmlns:a16="http://schemas.microsoft.com/office/drawing/2014/main" id="{C8B7E7A3-3A4B-6FC6-12DE-8279473071A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0094" b="29491"/>
            <a:stretch>
              <a:fillRect/>
            </a:stretch>
          </p:blipFill>
          <p:spPr>
            <a:xfrm>
              <a:off x="7090481" y="828426"/>
              <a:ext cx="909611" cy="917468"/>
            </a:xfrm>
            <a:prstGeom prst="ellipse">
              <a:avLst/>
            </a:prstGeom>
          </p:spPr>
        </p:pic>
        <p:sp>
          <p:nvSpPr>
            <p:cNvPr id="77" name="Oval 76">
              <a:extLst>
                <a:ext uri="{FF2B5EF4-FFF2-40B4-BE49-F238E27FC236}">
                  <a16:creationId xmlns:a16="http://schemas.microsoft.com/office/drawing/2014/main" id="{2FB0CD27-5203-E2D5-3CD7-B78857B824AC}"/>
                </a:ext>
              </a:extLst>
            </p:cNvPr>
            <p:cNvSpPr/>
            <p:nvPr/>
          </p:nvSpPr>
          <p:spPr>
            <a:xfrm>
              <a:off x="6992629" y="738236"/>
              <a:ext cx="1076487" cy="107648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n>
                  <a:solidFill>
                    <a:srgbClr val="00A183"/>
                  </a:solidFill>
                </a:ln>
                <a:solidFill>
                  <a:schemeClr val="tx1"/>
                </a:solidFill>
                <a:latin typeface="Futura PT Medium" panose="020B0502020204020303" pitchFamily="34" charset="77"/>
              </a:endParaRPr>
            </a:p>
          </p:txBody>
        </p:sp>
      </p:grpSp>
      <p:sp>
        <p:nvSpPr>
          <p:cNvPr id="78" name="Rectangle: Rounded Corners 9">
            <a:extLst>
              <a:ext uri="{FF2B5EF4-FFF2-40B4-BE49-F238E27FC236}">
                <a16:creationId xmlns:a16="http://schemas.microsoft.com/office/drawing/2014/main" id="{AE7D6901-E99F-5988-EAF2-C2E0C67DD099}"/>
              </a:ext>
            </a:extLst>
          </p:cNvPr>
          <p:cNvSpPr/>
          <p:nvPr/>
        </p:nvSpPr>
        <p:spPr>
          <a:xfrm>
            <a:off x="9972461" y="2398869"/>
            <a:ext cx="1672198" cy="396656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1554480" rIns="91440" rtlCol="0" anchor="t"/>
          <a:lstStyle/>
          <a:p>
            <a:pPr algn="ctr"/>
            <a:r>
              <a:rPr lang="en-US" sz="1100" dirty="0">
                <a:solidFill>
                  <a:schemeClr val="tx1"/>
                </a:solidFill>
                <a:latin typeface="Roboto"/>
                <a:ea typeface="Roboto"/>
                <a:cs typeface="Roboto"/>
              </a:rPr>
              <a:t>2023-2024</a:t>
            </a:r>
          </a:p>
          <a:p>
            <a:pPr algn="ctr"/>
            <a:r>
              <a:rPr lang="en-US" sz="2000" dirty="0">
                <a:solidFill>
                  <a:schemeClr val="tx1"/>
                </a:solidFill>
                <a:latin typeface="Futura PT Medium"/>
              </a:rPr>
              <a:t>+2,600% PVs</a:t>
            </a:r>
          </a:p>
          <a:p>
            <a:pPr algn="ctr"/>
            <a:endParaRPr lang="en-US" sz="2000" dirty="0">
              <a:solidFill>
                <a:schemeClr val="tx1"/>
              </a:solidFill>
              <a:latin typeface="Futura PT Medium"/>
            </a:endParaRPr>
          </a:p>
          <a:p>
            <a:pPr algn="ctr"/>
            <a:r>
              <a:rPr lang="en-US" sz="1100" dirty="0">
                <a:solidFill>
                  <a:schemeClr val="tx1"/>
                </a:solidFill>
                <a:latin typeface="Roboto"/>
                <a:ea typeface="Roboto"/>
                <a:cs typeface="Roboto"/>
              </a:rPr>
              <a:t>2024-2025</a:t>
            </a:r>
          </a:p>
          <a:p>
            <a:pPr algn="ctr"/>
            <a:r>
              <a:rPr lang="en-US" sz="2000" dirty="0">
                <a:solidFill>
                  <a:schemeClr val="accent1"/>
                </a:solidFill>
                <a:latin typeface="Futura PT Medium"/>
              </a:rPr>
              <a:t>+125% PVs</a:t>
            </a:r>
            <a:endParaRPr lang="en-US" sz="2000" dirty="0">
              <a:solidFill>
                <a:schemeClr val="accent1"/>
              </a:solidFill>
              <a:latin typeface="Futura PT Medium" panose="020B0602020204020303" pitchFamily="34" charset="0"/>
            </a:endParaRPr>
          </a:p>
          <a:p>
            <a:pPr algn="ctr"/>
            <a:endParaRPr lang="en-US" sz="1200" dirty="0">
              <a:solidFill>
                <a:schemeClr val="tx1"/>
              </a:solidFill>
              <a:latin typeface="Roboto"/>
              <a:ea typeface="Roboto"/>
              <a:cs typeface="Roboto"/>
            </a:endParaRPr>
          </a:p>
        </p:txBody>
      </p:sp>
      <p:grpSp>
        <p:nvGrpSpPr>
          <p:cNvPr id="80" name="Group 79">
            <a:extLst>
              <a:ext uri="{FF2B5EF4-FFF2-40B4-BE49-F238E27FC236}">
                <a16:creationId xmlns:a16="http://schemas.microsoft.com/office/drawing/2014/main" id="{9FD6FE56-F0DF-5F49-D6D2-F54B5F2D6685}"/>
              </a:ext>
            </a:extLst>
          </p:cNvPr>
          <p:cNvGrpSpPr>
            <a:grpSpLocks noChangeAspect="1"/>
          </p:cNvGrpSpPr>
          <p:nvPr/>
        </p:nvGrpSpPr>
        <p:grpSpPr>
          <a:xfrm>
            <a:off x="9708954" y="1364456"/>
            <a:ext cx="2121277" cy="2121279"/>
            <a:chOff x="6992629" y="738236"/>
            <a:chExt cx="1076487" cy="1076487"/>
          </a:xfrm>
        </p:grpSpPr>
        <p:pic>
          <p:nvPicPr>
            <p:cNvPr id="83" name="Graphic 36">
              <a:extLst>
                <a:ext uri="{FF2B5EF4-FFF2-40B4-BE49-F238E27FC236}">
                  <a16:creationId xmlns:a16="http://schemas.microsoft.com/office/drawing/2014/main" id="{4886224F-5D6F-9048-7867-3FFD46F8340F}"/>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0094" b="29491"/>
            <a:stretch>
              <a:fillRect/>
            </a:stretch>
          </p:blipFill>
          <p:spPr>
            <a:xfrm>
              <a:off x="7090481" y="828426"/>
              <a:ext cx="909611" cy="917468"/>
            </a:xfrm>
            <a:prstGeom prst="ellipse">
              <a:avLst/>
            </a:prstGeom>
          </p:spPr>
        </p:pic>
        <p:sp>
          <p:nvSpPr>
            <p:cNvPr id="84" name="Oval 83">
              <a:extLst>
                <a:ext uri="{FF2B5EF4-FFF2-40B4-BE49-F238E27FC236}">
                  <a16:creationId xmlns:a16="http://schemas.microsoft.com/office/drawing/2014/main" id="{F371C3A4-9520-7408-A8B9-C10A170A4887}"/>
                </a:ext>
              </a:extLst>
            </p:cNvPr>
            <p:cNvSpPr/>
            <p:nvPr/>
          </p:nvSpPr>
          <p:spPr>
            <a:xfrm>
              <a:off x="6992629" y="738236"/>
              <a:ext cx="1076487" cy="107648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n>
                  <a:solidFill>
                    <a:srgbClr val="00A183"/>
                  </a:solidFill>
                </a:ln>
                <a:solidFill>
                  <a:schemeClr val="tx1"/>
                </a:solidFill>
                <a:latin typeface="Futura PT Medium" panose="020B0502020204020303" pitchFamily="34" charset="77"/>
              </a:endParaRPr>
            </a:p>
          </p:txBody>
        </p:sp>
      </p:grpSp>
      <p:grpSp>
        <p:nvGrpSpPr>
          <p:cNvPr id="85" name="Group 84">
            <a:extLst>
              <a:ext uri="{FF2B5EF4-FFF2-40B4-BE49-F238E27FC236}">
                <a16:creationId xmlns:a16="http://schemas.microsoft.com/office/drawing/2014/main" id="{04B16EB2-C928-B053-A4BD-C2F728CAF42D}"/>
              </a:ext>
            </a:extLst>
          </p:cNvPr>
          <p:cNvGrpSpPr/>
          <p:nvPr/>
        </p:nvGrpSpPr>
        <p:grpSpPr>
          <a:xfrm>
            <a:off x="7384014" y="1780393"/>
            <a:ext cx="1443058" cy="1066878"/>
            <a:chOff x="4881758" y="891581"/>
            <a:chExt cx="1443058" cy="1066878"/>
          </a:xfrm>
        </p:grpSpPr>
        <p:sp>
          <p:nvSpPr>
            <p:cNvPr id="86" name="TextBox 33">
              <a:extLst>
                <a:ext uri="{FF2B5EF4-FFF2-40B4-BE49-F238E27FC236}">
                  <a16:creationId xmlns:a16="http://schemas.microsoft.com/office/drawing/2014/main" id="{1B5E9A26-F431-3055-13AB-BA392BE02D69}"/>
                </a:ext>
              </a:extLst>
            </p:cNvPr>
            <p:cNvSpPr txBox="1"/>
            <p:nvPr/>
          </p:nvSpPr>
          <p:spPr>
            <a:xfrm>
              <a:off x="4881758" y="1315975"/>
              <a:ext cx="1443058" cy="6424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IN" sz="1400" dirty="0">
                  <a:latin typeface="Futura PT Medium"/>
                </a:rPr>
                <a:t>Ad Pulse</a:t>
              </a:r>
            </a:p>
            <a:p>
              <a:pPr algn="ctr">
                <a:lnSpc>
                  <a:spcPct val="150000"/>
                </a:lnSpc>
              </a:pPr>
              <a:r>
                <a:rPr lang="en-IN" sz="1100" dirty="0">
                  <a:latin typeface="Futura PT Medium"/>
                </a:rPr>
                <a:t>Created 2023</a:t>
              </a:r>
              <a:endParaRPr lang="en-US" dirty="0"/>
            </a:p>
          </p:txBody>
        </p:sp>
        <p:pic>
          <p:nvPicPr>
            <p:cNvPr id="87" name="Graphic 86" descr="Newspaper outline">
              <a:extLst>
                <a:ext uri="{FF2B5EF4-FFF2-40B4-BE49-F238E27FC236}">
                  <a16:creationId xmlns:a16="http://schemas.microsoft.com/office/drawing/2014/main" id="{3C2A3DBA-A5D3-BA33-79E9-80FF85A8D5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73619" y="891581"/>
              <a:ext cx="403246" cy="500025"/>
            </a:xfrm>
            <a:prstGeom prst="rect">
              <a:avLst/>
            </a:prstGeom>
          </p:spPr>
        </p:pic>
      </p:grpSp>
      <p:grpSp>
        <p:nvGrpSpPr>
          <p:cNvPr id="88" name="Group 87">
            <a:extLst>
              <a:ext uri="{FF2B5EF4-FFF2-40B4-BE49-F238E27FC236}">
                <a16:creationId xmlns:a16="http://schemas.microsoft.com/office/drawing/2014/main" id="{84432FDE-7233-3C98-AE60-644C1247C6CD}"/>
              </a:ext>
            </a:extLst>
          </p:cNvPr>
          <p:cNvGrpSpPr/>
          <p:nvPr/>
        </p:nvGrpSpPr>
        <p:grpSpPr>
          <a:xfrm>
            <a:off x="10120389" y="1778693"/>
            <a:ext cx="1443058" cy="1066878"/>
            <a:chOff x="4881758" y="891581"/>
            <a:chExt cx="1443058" cy="1066878"/>
          </a:xfrm>
        </p:grpSpPr>
        <p:sp>
          <p:nvSpPr>
            <p:cNvPr id="89" name="TextBox 33">
              <a:extLst>
                <a:ext uri="{FF2B5EF4-FFF2-40B4-BE49-F238E27FC236}">
                  <a16:creationId xmlns:a16="http://schemas.microsoft.com/office/drawing/2014/main" id="{DD863F9C-1D00-6A4E-3BD1-700F519D6D8B}"/>
                </a:ext>
              </a:extLst>
            </p:cNvPr>
            <p:cNvSpPr txBox="1"/>
            <p:nvPr/>
          </p:nvSpPr>
          <p:spPr>
            <a:xfrm>
              <a:off x="4881758" y="1315975"/>
              <a:ext cx="1443058" cy="6424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IN" sz="1400" dirty="0">
                  <a:latin typeface="Futura PT Medium"/>
                </a:rPr>
                <a:t>Digital Digest </a:t>
              </a:r>
              <a:r>
                <a:rPr lang="en-IN" sz="1100" dirty="0">
                  <a:latin typeface="Futura PT Medium"/>
                </a:rPr>
                <a:t>Created 2023</a:t>
              </a:r>
              <a:endParaRPr lang="en-US" dirty="0"/>
            </a:p>
          </p:txBody>
        </p:sp>
        <p:pic>
          <p:nvPicPr>
            <p:cNvPr id="90" name="Graphic 89" descr="Newspaper outline">
              <a:extLst>
                <a:ext uri="{FF2B5EF4-FFF2-40B4-BE49-F238E27FC236}">
                  <a16:creationId xmlns:a16="http://schemas.microsoft.com/office/drawing/2014/main" id="{47832116-8D63-DCC9-0C88-DB136D14C4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73619" y="891581"/>
              <a:ext cx="403246" cy="500025"/>
            </a:xfrm>
            <a:prstGeom prst="rect">
              <a:avLst/>
            </a:prstGeom>
          </p:spPr>
        </p:pic>
      </p:grpSp>
    </p:spTree>
    <p:extLst>
      <p:ext uri="{BB962C8B-B14F-4D97-AF65-F5344CB8AC3E}">
        <p14:creationId xmlns:p14="http://schemas.microsoft.com/office/powerpoint/2010/main" val="3614424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2ACA54-BC32-8F69-861C-1DDB50D4348D}"/>
              </a:ext>
            </a:extLst>
          </p:cNvPr>
          <p:cNvSpPr/>
          <p:nvPr/>
        </p:nvSpPr>
        <p:spPr>
          <a:xfrm>
            <a:off x="6836805" y="442210"/>
            <a:ext cx="2059750" cy="5704765"/>
          </a:xfrm>
          <a:prstGeom prst="roundRect">
            <a:avLst/>
          </a:prstGeom>
          <a:solidFill>
            <a:srgbClr val="4271EF"/>
          </a:solidFill>
          <a:ln>
            <a:noFill/>
          </a:ln>
        </p:spPr>
        <p:style>
          <a:lnRef idx="2">
            <a:schemeClr val="accent1">
              <a:shade val="15000"/>
            </a:schemeClr>
          </a:lnRef>
          <a:fillRef idx="1">
            <a:schemeClr val="accent1"/>
          </a:fillRef>
          <a:effectRef idx="0">
            <a:schemeClr val="accent1"/>
          </a:effectRef>
          <a:fontRef idx="minor">
            <a:schemeClr val="lt1"/>
          </a:fontRef>
        </p:style>
        <p:txBody>
          <a:bodyPr rIns="457200" rtlCol="0" anchor="ctr"/>
          <a:lstStyle/>
          <a:p>
            <a:endParaRPr lang="en-US" sz="1200" dirty="0">
              <a:solidFill>
                <a:schemeClr val="bg1"/>
              </a:solidFill>
              <a:latin typeface="Roboto"/>
              <a:ea typeface="Roboto"/>
              <a:cs typeface="Roboto"/>
            </a:endParaRPr>
          </a:p>
          <a:p>
            <a:r>
              <a:rPr lang="en-US" sz="2800" dirty="0">
                <a:solidFill>
                  <a:schemeClr val="bg1"/>
                </a:solidFill>
                <a:latin typeface="Futura PT Medium"/>
              </a:rPr>
              <a:t>43%</a:t>
            </a:r>
            <a:endParaRPr lang="en-US" sz="2800" dirty="0">
              <a:solidFill>
                <a:schemeClr val="bg1"/>
              </a:solidFill>
              <a:latin typeface="Futura PT Medium" panose="020B0602020204020303" pitchFamily="34" charset="0"/>
            </a:endParaRPr>
          </a:p>
          <a:p>
            <a:r>
              <a:rPr lang="en-US" sz="1400" dirty="0">
                <a:solidFill>
                  <a:schemeClr val="bg1"/>
                </a:solidFill>
                <a:latin typeface="Roboto"/>
                <a:ea typeface="Roboto"/>
                <a:cs typeface="Roboto"/>
              </a:rPr>
              <a:t>Director and above subscribers</a:t>
            </a:r>
          </a:p>
          <a:p>
            <a:endParaRPr lang="en-US" sz="1200" dirty="0">
              <a:solidFill>
                <a:schemeClr val="bg1"/>
              </a:solidFill>
              <a:latin typeface="Roboto"/>
              <a:ea typeface="Roboto"/>
              <a:cs typeface="Roboto"/>
            </a:endParaRPr>
          </a:p>
          <a:p>
            <a:endParaRPr lang="en-US" sz="1200" dirty="0">
              <a:solidFill>
                <a:schemeClr val="bg1"/>
              </a:solidFill>
              <a:latin typeface="Roboto"/>
              <a:ea typeface="Roboto"/>
              <a:cs typeface="Roboto"/>
            </a:endParaRPr>
          </a:p>
          <a:p>
            <a:r>
              <a:rPr lang="en-US" sz="1400" dirty="0">
                <a:solidFill>
                  <a:schemeClr val="bg1"/>
                </a:solidFill>
                <a:latin typeface="Roboto"/>
                <a:ea typeface="Roboto"/>
                <a:cs typeface="Roboto"/>
              </a:rPr>
              <a:t>Audience Segments:</a:t>
            </a:r>
          </a:p>
          <a:p>
            <a:endParaRPr lang="en-US" sz="1400" dirty="0">
              <a:solidFill>
                <a:schemeClr val="bg1"/>
              </a:solidFill>
              <a:latin typeface="Roboto"/>
              <a:ea typeface="Roboto"/>
              <a:cs typeface="Roboto"/>
            </a:endParaRPr>
          </a:p>
          <a:p>
            <a:pPr marL="171450" indent="-171450">
              <a:buFont typeface="Arial" panose="020B0604020202020204" pitchFamily="34" charset="0"/>
              <a:buChar char="•"/>
            </a:pPr>
            <a:r>
              <a:rPr lang="en-US" sz="1200" dirty="0">
                <a:solidFill>
                  <a:schemeClr val="bg1"/>
                </a:solidFill>
                <a:latin typeface="Roboto"/>
                <a:ea typeface="Roboto"/>
                <a:cs typeface="Roboto"/>
              </a:rPr>
              <a:t>Client Marketers</a:t>
            </a:r>
          </a:p>
          <a:p>
            <a:pPr marL="628650" lvl="1" indent="-171450">
              <a:buFont typeface="Arial" panose="020B0604020202020204" pitchFamily="34" charset="0"/>
              <a:buChar char="•"/>
            </a:pPr>
            <a:r>
              <a:rPr lang="en-US" sz="1200" dirty="0">
                <a:solidFill>
                  <a:schemeClr val="bg1"/>
                </a:solidFill>
                <a:latin typeface="Roboto"/>
                <a:ea typeface="Roboto"/>
                <a:cs typeface="Roboto"/>
              </a:rPr>
              <a:t>Brand</a:t>
            </a:r>
          </a:p>
          <a:p>
            <a:pPr marL="628650" lvl="1" indent="-171450">
              <a:buFont typeface="Arial" panose="020B0604020202020204" pitchFamily="34" charset="0"/>
              <a:buChar char="•"/>
            </a:pPr>
            <a:r>
              <a:rPr lang="en-US" sz="1200" dirty="0">
                <a:solidFill>
                  <a:schemeClr val="bg1"/>
                </a:solidFill>
                <a:latin typeface="Roboto"/>
                <a:ea typeface="Roboto"/>
                <a:cs typeface="Roboto"/>
              </a:rPr>
              <a:t>Demand Gen</a:t>
            </a:r>
          </a:p>
          <a:p>
            <a:pPr marL="628650" lvl="1" indent="-171450">
              <a:buFont typeface="Arial" panose="020B0604020202020204" pitchFamily="34" charset="0"/>
              <a:buChar char="•"/>
            </a:pPr>
            <a:r>
              <a:rPr lang="en-US" sz="1200" dirty="0">
                <a:solidFill>
                  <a:schemeClr val="bg1"/>
                </a:solidFill>
                <a:latin typeface="Roboto"/>
                <a:ea typeface="Roboto"/>
                <a:cs typeface="Roboto"/>
              </a:rPr>
              <a:t>CMO</a:t>
            </a:r>
          </a:p>
          <a:p>
            <a:pPr marL="628650" lvl="1" indent="-171450">
              <a:buFont typeface="Arial" panose="020B0604020202020204" pitchFamily="34" charset="0"/>
              <a:buChar char="•"/>
            </a:pPr>
            <a:endParaRPr lang="en-US" sz="1200" dirty="0">
              <a:solidFill>
                <a:schemeClr val="bg1"/>
              </a:solidFill>
              <a:latin typeface="Roboto"/>
              <a:ea typeface="Roboto"/>
              <a:cs typeface="Roboto"/>
            </a:endParaRPr>
          </a:p>
          <a:p>
            <a:pPr marL="171450" indent="-171450">
              <a:buFont typeface="Arial" panose="020B0604020202020204" pitchFamily="34" charset="0"/>
              <a:buChar char="•"/>
            </a:pPr>
            <a:r>
              <a:rPr lang="en-US" sz="1200" dirty="0" err="1">
                <a:solidFill>
                  <a:schemeClr val="bg1"/>
                </a:solidFill>
                <a:latin typeface="Roboto"/>
                <a:ea typeface="Roboto"/>
                <a:cs typeface="Roboto"/>
              </a:rPr>
              <a:t>Adtech</a:t>
            </a:r>
            <a:r>
              <a:rPr lang="en-US" sz="1200" dirty="0">
                <a:solidFill>
                  <a:schemeClr val="bg1"/>
                </a:solidFill>
                <a:latin typeface="Roboto"/>
                <a:ea typeface="Roboto"/>
                <a:cs typeface="Roboto"/>
              </a:rPr>
              <a:t>/Martech</a:t>
            </a:r>
          </a:p>
          <a:p>
            <a:pPr marL="171450" indent="-171450">
              <a:buFont typeface="Arial" panose="020B0604020202020204" pitchFamily="34" charset="0"/>
              <a:buChar char="•"/>
            </a:pPr>
            <a:endParaRPr lang="en-US" sz="1200" dirty="0">
              <a:solidFill>
                <a:schemeClr val="bg1"/>
              </a:solidFill>
              <a:latin typeface="Roboto"/>
              <a:ea typeface="Roboto"/>
              <a:cs typeface="Roboto"/>
            </a:endParaRPr>
          </a:p>
          <a:p>
            <a:pPr marL="171450" indent="-171450">
              <a:buFont typeface="Arial" panose="020B0604020202020204" pitchFamily="34" charset="0"/>
              <a:buChar char="•"/>
            </a:pPr>
            <a:r>
              <a:rPr lang="en-US" sz="1200" dirty="0">
                <a:solidFill>
                  <a:schemeClr val="bg1"/>
                </a:solidFill>
                <a:latin typeface="Roboto"/>
                <a:ea typeface="Roboto"/>
                <a:cs typeface="Roboto"/>
              </a:rPr>
              <a:t>Agency professionals</a:t>
            </a:r>
          </a:p>
          <a:p>
            <a:pPr marL="628650" lvl="1" indent="-171450">
              <a:buFont typeface="Arial" panose="020B0604020202020204" pitchFamily="34" charset="0"/>
              <a:buChar char="•"/>
            </a:pPr>
            <a:r>
              <a:rPr lang="en-US" sz="1200" dirty="0">
                <a:solidFill>
                  <a:schemeClr val="bg1"/>
                </a:solidFill>
                <a:latin typeface="Roboto"/>
                <a:ea typeface="Roboto"/>
                <a:cs typeface="Roboto"/>
              </a:rPr>
              <a:t>Creative</a:t>
            </a:r>
          </a:p>
          <a:p>
            <a:pPr marL="628650" lvl="1" indent="-171450">
              <a:buFont typeface="Arial" panose="020B0604020202020204" pitchFamily="34" charset="0"/>
              <a:buChar char="•"/>
            </a:pPr>
            <a:r>
              <a:rPr lang="en-US" sz="1200" dirty="0">
                <a:solidFill>
                  <a:schemeClr val="bg1"/>
                </a:solidFill>
                <a:latin typeface="Roboto"/>
                <a:ea typeface="Roboto"/>
                <a:cs typeface="Roboto"/>
              </a:rPr>
              <a:t>Account</a:t>
            </a:r>
          </a:p>
          <a:p>
            <a:pPr marL="628650" lvl="1" indent="-171450">
              <a:buFont typeface="Arial" panose="020B0604020202020204" pitchFamily="34" charset="0"/>
              <a:buChar char="•"/>
            </a:pPr>
            <a:r>
              <a:rPr lang="en-US" sz="1200" dirty="0">
                <a:solidFill>
                  <a:schemeClr val="bg1"/>
                </a:solidFill>
                <a:latin typeface="Roboto"/>
                <a:ea typeface="Roboto"/>
                <a:cs typeface="Roboto"/>
              </a:rPr>
              <a:t>Media</a:t>
            </a:r>
          </a:p>
          <a:p>
            <a:endParaRPr lang="en-US" sz="1200" dirty="0">
              <a:solidFill>
                <a:schemeClr val="bg1"/>
              </a:solidFill>
              <a:latin typeface="Roboto"/>
              <a:ea typeface="Roboto"/>
              <a:cs typeface="Roboto"/>
            </a:endParaRPr>
          </a:p>
        </p:txBody>
      </p:sp>
      <p:sp>
        <p:nvSpPr>
          <p:cNvPr id="3" name="Title 2">
            <a:extLst>
              <a:ext uri="{FF2B5EF4-FFF2-40B4-BE49-F238E27FC236}">
                <a16:creationId xmlns:a16="http://schemas.microsoft.com/office/drawing/2014/main" id="{FE94370B-CF6B-836B-4F6F-C7A067744DA3}"/>
              </a:ext>
            </a:extLst>
          </p:cNvPr>
          <p:cNvSpPr>
            <a:spLocks noGrp="1"/>
          </p:cNvSpPr>
          <p:nvPr>
            <p:ph type="title"/>
          </p:nvPr>
        </p:nvSpPr>
        <p:spPr>
          <a:xfrm>
            <a:off x="838200" y="936229"/>
            <a:ext cx="2614684" cy="997687"/>
          </a:xfrm>
        </p:spPr>
        <p:txBody>
          <a:bodyPr/>
          <a:lstStyle/>
          <a:p>
            <a:r>
              <a:rPr lang="en-US" dirty="0"/>
              <a:t>Ad Pulse</a:t>
            </a:r>
          </a:p>
        </p:txBody>
      </p:sp>
      <p:sp>
        <p:nvSpPr>
          <p:cNvPr id="4" name="Content Placeholder 3">
            <a:extLst>
              <a:ext uri="{FF2B5EF4-FFF2-40B4-BE49-F238E27FC236}">
                <a16:creationId xmlns:a16="http://schemas.microsoft.com/office/drawing/2014/main" id="{CB5005F6-59A5-D28B-3606-425A351A7545}"/>
              </a:ext>
            </a:extLst>
          </p:cNvPr>
          <p:cNvSpPr>
            <a:spLocks noGrp="1"/>
          </p:cNvSpPr>
          <p:nvPr>
            <p:ph idx="1"/>
          </p:nvPr>
        </p:nvSpPr>
        <p:spPr>
          <a:xfrm>
            <a:off x="868170" y="2551762"/>
            <a:ext cx="3263376" cy="3579023"/>
          </a:xfrm>
        </p:spPr>
        <p:txBody>
          <a:bodyPr vert="horz" lIns="91440" tIns="45720" rIns="91440" bIns="45720" rtlCol="0" anchor="t">
            <a:normAutofit/>
          </a:bodyPr>
          <a:lstStyle/>
          <a:p>
            <a:pPr marL="0" indent="0">
              <a:lnSpc>
                <a:spcPct val="100000"/>
              </a:lnSpc>
              <a:buNone/>
            </a:pPr>
            <a:r>
              <a:rPr lang="en-US" sz="1200" dirty="0">
                <a:latin typeface="Roboto"/>
                <a:ea typeface="Roboto"/>
                <a:cs typeface="Roboto"/>
              </a:rPr>
              <a:t>The Ad Pulse community lives at the intersection of advertising, culture, creativity, and strategy — a curated audience of forward-thinking marketers plugged into the trends shaping today’s campaigns and tomorrow’s brands.</a:t>
            </a:r>
          </a:p>
          <a:p>
            <a:pPr marL="0" indent="0">
              <a:lnSpc>
                <a:spcPct val="100000"/>
              </a:lnSpc>
              <a:buNone/>
            </a:pPr>
            <a:r>
              <a:rPr lang="en-US" sz="1200" b="1" dirty="0">
                <a:latin typeface="Roboto"/>
                <a:ea typeface="Roboto"/>
                <a:cs typeface="Roboto"/>
              </a:rPr>
              <a:t>Relationships</a:t>
            </a:r>
            <a:r>
              <a:rPr lang="en-US" sz="1200" dirty="0">
                <a:latin typeface="Roboto"/>
                <a:ea typeface="Roboto"/>
                <a:cs typeface="Roboto"/>
              </a:rPr>
              <a:t> are key for our target reader. They value connections with peers, mentors, and clients, recognizing the power of networking in the competitive world of advertising. They seek out opportunities to collaborate, learn from others, and expand their professional circle.</a:t>
            </a:r>
          </a:p>
          <a:p>
            <a:pPr marL="0" indent="0">
              <a:lnSpc>
                <a:spcPct val="100000"/>
              </a:lnSpc>
              <a:buNone/>
            </a:pPr>
            <a:r>
              <a:rPr lang="en-US" sz="1200" i="1" dirty="0">
                <a:latin typeface="Bodoni MT"/>
                <a:ea typeface="Roboto"/>
                <a:cs typeface="Roboto"/>
              </a:rPr>
              <a:t>Top topics: Campaign Inspiration, Marketing Industry Insights, DEI and Ethics, Customer engagement and experience, B2B marketing</a:t>
            </a:r>
            <a:endParaRPr lang="en-US" sz="1200" b="1" i="1" dirty="0">
              <a:highlight>
                <a:srgbClr val="FFFF00"/>
              </a:highlight>
              <a:latin typeface="Bodoni MT"/>
              <a:ea typeface="Roboto"/>
              <a:cs typeface="Roboto"/>
            </a:endParaRPr>
          </a:p>
        </p:txBody>
      </p:sp>
      <p:pic>
        <p:nvPicPr>
          <p:cNvPr id="6146" name="Picture 2">
            <a:extLst>
              <a:ext uri="{FF2B5EF4-FFF2-40B4-BE49-F238E27FC236}">
                <a16:creationId xmlns:a16="http://schemas.microsoft.com/office/drawing/2014/main" id="{E8D86EF2-22A3-CE15-DA46-C4200913B9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8" r="4445"/>
          <a:stretch>
            <a:fillRect/>
          </a:stretch>
        </p:blipFill>
        <p:spPr bwMode="auto">
          <a:xfrm>
            <a:off x="8613909" y="0"/>
            <a:ext cx="3578091" cy="68580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A4404D6-3D74-F931-2023-25932C7D21D1}"/>
              </a:ext>
            </a:extLst>
          </p:cNvPr>
          <p:cNvSpPr/>
          <p:nvPr/>
        </p:nvSpPr>
        <p:spPr>
          <a:xfrm>
            <a:off x="868170" y="727215"/>
            <a:ext cx="2244424" cy="23184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spc="200" dirty="0">
                <a:solidFill>
                  <a:schemeClr val="tx1"/>
                </a:solidFill>
                <a:latin typeface="Roboto" panose="02000000000000000000" pitchFamily="50" charset="0"/>
                <a:ea typeface="Roboto" panose="02000000000000000000" pitchFamily="50" charset="0"/>
                <a:cs typeface="Roboto" panose="02000000000000000000" pitchFamily="50" charset="0"/>
              </a:rPr>
              <a:t>OUR EDITORIAL BRANDS</a:t>
            </a:r>
          </a:p>
        </p:txBody>
      </p:sp>
      <p:sp>
        <p:nvSpPr>
          <p:cNvPr id="18" name="TextBox 17">
            <a:extLst>
              <a:ext uri="{FF2B5EF4-FFF2-40B4-BE49-F238E27FC236}">
                <a16:creationId xmlns:a16="http://schemas.microsoft.com/office/drawing/2014/main" id="{FF7EE027-040B-F9B2-F407-C80E9EC977A9}"/>
              </a:ext>
            </a:extLst>
          </p:cNvPr>
          <p:cNvSpPr txBox="1"/>
          <p:nvPr/>
        </p:nvSpPr>
        <p:spPr>
          <a:xfrm>
            <a:off x="4186047" y="2551762"/>
            <a:ext cx="2650758" cy="3708708"/>
          </a:xfrm>
          <a:prstGeom prst="rect">
            <a:avLst/>
          </a:prstGeom>
          <a:noFill/>
        </p:spPr>
        <p:txBody>
          <a:bodyPr wrap="square">
            <a:spAutoFit/>
          </a:bodyPr>
          <a:lstStyle/>
          <a:p>
            <a:pPr>
              <a:spcAft>
                <a:spcPts val="600"/>
              </a:spcAft>
            </a:pPr>
            <a:r>
              <a:rPr lang="en-US" sz="1500" dirty="0">
                <a:latin typeface="Futura PT Medium" panose="020B0602020204020303" pitchFamily="34" charset="0"/>
                <a:ea typeface="Roboto" panose="02000000000000000000" pitchFamily="50" charset="0"/>
                <a:cs typeface="Roboto" panose="02000000000000000000" pitchFamily="50" charset="0"/>
              </a:rPr>
              <a:t>Advertising with </a:t>
            </a:r>
            <a:br>
              <a:rPr lang="en-US" sz="1500" dirty="0">
                <a:latin typeface="Futura PT Medium" panose="020B0602020204020303" pitchFamily="34" charset="0"/>
                <a:ea typeface="Roboto" panose="02000000000000000000" pitchFamily="50" charset="0"/>
                <a:cs typeface="Roboto" panose="02000000000000000000" pitchFamily="50" charset="0"/>
              </a:rPr>
            </a:br>
            <a:r>
              <a:rPr lang="en-US" sz="1500" dirty="0">
                <a:latin typeface="Futura PT Medium" panose="020B0602020204020303" pitchFamily="34" charset="0"/>
                <a:ea typeface="Roboto" panose="02000000000000000000" pitchFamily="50" charset="0"/>
                <a:cs typeface="Roboto" panose="02000000000000000000" pitchFamily="50" charset="0"/>
              </a:rPr>
              <a:t>Ad Pulse:</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Brand-safe environment</a:t>
            </a:r>
            <a:r>
              <a:rPr lang="en-US" sz="1200" dirty="0">
                <a:latin typeface="Roboto" panose="02000000000000000000" pitchFamily="50" charset="0"/>
                <a:ea typeface="Roboto" panose="02000000000000000000" pitchFamily="50" charset="0"/>
                <a:cs typeface="Roboto" panose="02000000000000000000" pitchFamily="50" charset="0"/>
              </a:rPr>
              <a:t> with a community built for and by marketers</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Integrated storytelling</a:t>
            </a:r>
            <a:r>
              <a:rPr lang="en-US" sz="1200" dirty="0">
                <a:latin typeface="Roboto" panose="02000000000000000000" pitchFamily="50" charset="0"/>
                <a:ea typeface="Roboto" panose="02000000000000000000" pitchFamily="50" charset="0"/>
                <a:cs typeface="Roboto" panose="02000000000000000000" pitchFamily="50" charset="0"/>
              </a:rPr>
              <a:t> that aligns with the tone and content of Ad Pulse</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First-party reach</a:t>
            </a:r>
            <a:r>
              <a:rPr lang="en-US" sz="1200" dirty="0">
                <a:latin typeface="Roboto" panose="02000000000000000000" pitchFamily="50" charset="0"/>
                <a:ea typeface="Roboto" panose="02000000000000000000" pitchFamily="50" charset="0"/>
                <a:cs typeface="Roboto" panose="02000000000000000000" pitchFamily="50" charset="0"/>
              </a:rPr>
              <a:t> with access to </a:t>
            </a:r>
            <a:r>
              <a:rPr lang="en-US" sz="1200" dirty="0" err="1">
                <a:latin typeface="Roboto" panose="02000000000000000000" pitchFamily="50" charset="0"/>
                <a:ea typeface="Roboto" panose="02000000000000000000" pitchFamily="50" charset="0"/>
                <a:cs typeface="Roboto" panose="02000000000000000000" pitchFamily="50" charset="0"/>
              </a:rPr>
              <a:t>Digitalzone’s</a:t>
            </a:r>
            <a:r>
              <a:rPr lang="en-US" sz="1200" dirty="0">
                <a:latin typeface="Roboto" panose="02000000000000000000" pitchFamily="50" charset="0"/>
                <a:ea typeface="Roboto" panose="02000000000000000000" pitchFamily="50" charset="0"/>
                <a:cs typeface="Roboto" panose="02000000000000000000" pitchFamily="50" charset="0"/>
              </a:rPr>
              <a:t> contact-level data and insights</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Flexible formats</a:t>
            </a:r>
            <a:r>
              <a:rPr lang="en-US" sz="1200" dirty="0">
                <a:latin typeface="Roboto" panose="02000000000000000000" pitchFamily="50" charset="0"/>
                <a:ea typeface="Roboto" panose="02000000000000000000" pitchFamily="50" charset="0"/>
                <a:cs typeface="Roboto" panose="02000000000000000000" pitchFamily="50" charset="0"/>
              </a:rPr>
              <a:t> for both awareness and demand-gen outcomes</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Reporting that matters</a:t>
            </a:r>
            <a:r>
              <a:rPr lang="en-US" sz="1200" dirty="0">
                <a:latin typeface="Roboto" panose="02000000000000000000" pitchFamily="50" charset="0"/>
                <a:ea typeface="Roboto" panose="02000000000000000000" pitchFamily="50" charset="0"/>
                <a:cs typeface="Roboto" panose="02000000000000000000" pitchFamily="50" charset="0"/>
              </a:rPr>
              <a:t> — from impressions to engagement to lead progression</a:t>
            </a:r>
          </a:p>
        </p:txBody>
      </p:sp>
      <p:sp>
        <p:nvSpPr>
          <p:cNvPr id="22" name="TextBox 21">
            <a:extLst>
              <a:ext uri="{FF2B5EF4-FFF2-40B4-BE49-F238E27FC236}">
                <a16:creationId xmlns:a16="http://schemas.microsoft.com/office/drawing/2014/main" id="{A80D686C-BEC1-86DE-E1EA-11F6D6A5A43A}"/>
              </a:ext>
            </a:extLst>
          </p:cNvPr>
          <p:cNvSpPr txBox="1"/>
          <p:nvPr/>
        </p:nvSpPr>
        <p:spPr>
          <a:xfrm>
            <a:off x="848907" y="1748846"/>
            <a:ext cx="4807051" cy="646331"/>
          </a:xfrm>
          <a:prstGeom prst="rect">
            <a:avLst/>
          </a:prstGeom>
          <a:noFill/>
        </p:spPr>
        <p:txBody>
          <a:bodyPr wrap="square">
            <a:spAutoFit/>
          </a:bodyPr>
          <a:lstStyle/>
          <a:p>
            <a:pPr marL="0" indent="0">
              <a:buNone/>
            </a:pPr>
            <a:r>
              <a:rPr lang="en-US" sz="1800" dirty="0">
                <a:latin typeface="Futura PT Medium" panose="020B0602020204020303" pitchFamily="34" charset="0"/>
              </a:rPr>
              <a:t>Tap into a bold, human-centered community of modern marketers.</a:t>
            </a:r>
          </a:p>
        </p:txBody>
      </p:sp>
    </p:spTree>
    <p:extLst>
      <p:ext uri="{BB962C8B-B14F-4D97-AF65-F5344CB8AC3E}">
        <p14:creationId xmlns:p14="http://schemas.microsoft.com/office/powerpoint/2010/main" val="2250842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7">
            <a:extLst>
              <a:ext uri="{FF2B5EF4-FFF2-40B4-BE49-F238E27FC236}">
                <a16:creationId xmlns:a16="http://schemas.microsoft.com/office/drawing/2014/main" id="{6DA582B8-69D4-0315-7D06-DCC1E867687B}"/>
              </a:ext>
            </a:extLst>
          </p:cNvPr>
          <p:cNvSpPr/>
          <p:nvPr/>
        </p:nvSpPr>
        <p:spPr>
          <a:xfrm>
            <a:off x="6693091" y="587719"/>
            <a:ext cx="4978877" cy="2691576"/>
          </a:xfrm>
          <a:prstGeom prst="roundRect">
            <a:avLst/>
          </a:prstGeom>
          <a:solidFill>
            <a:schemeClr val="bg1"/>
          </a:solidFill>
          <a:ln>
            <a:noFill/>
          </a:ln>
          <a:effectLst>
            <a:outerShdw blurRad="63500" sx="101000" sy="101000" algn="c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93C92A2-852D-A840-B445-DC064A94BAF0}"/>
              </a:ext>
            </a:extLst>
          </p:cNvPr>
          <p:cNvSpPr txBox="1">
            <a:spLocks/>
          </p:cNvSpPr>
          <p:nvPr/>
        </p:nvSpPr>
        <p:spPr>
          <a:xfrm>
            <a:off x="766324" y="982367"/>
            <a:ext cx="6086666" cy="8748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0" i="0" kern="1200">
                <a:solidFill>
                  <a:schemeClr val="tx1"/>
                </a:solidFill>
                <a:latin typeface="Futura PT Medium" panose="020B0502020204020303" pitchFamily="34" charset="77"/>
                <a:ea typeface="+mj-ea"/>
                <a:cs typeface="Futura Medium" panose="020B0602020204020303" pitchFamily="34" charset="-79"/>
              </a:defRPr>
            </a:lvl1pPr>
          </a:lstStyle>
          <a:p>
            <a:r>
              <a:rPr lang="en-US" sz="3100" dirty="0">
                <a:latin typeface="Futura PT Medium"/>
                <a:cs typeface="Futura Medium"/>
              </a:rPr>
              <a:t>Tapping the Ad Pulse </a:t>
            </a:r>
            <a:r>
              <a:rPr lang="en-US" sz="3100" i="1" dirty="0">
                <a:latin typeface="Bodoni MT" panose="02070603080606020203" pitchFamily="18" charset="77"/>
                <a:cs typeface="Futura Medium"/>
              </a:rPr>
              <a:t>Audience</a:t>
            </a:r>
          </a:p>
        </p:txBody>
      </p:sp>
      <p:sp>
        <p:nvSpPr>
          <p:cNvPr id="8" name="Rectangle: Rounded Corners 7">
            <a:extLst>
              <a:ext uri="{FF2B5EF4-FFF2-40B4-BE49-F238E27FC236}">
                <a16:creationId xmlns:a16="http://schemas.microsoft.com/office/drawing/2014/main" id="{C9B904E8-686C-D808-22E6-C6920341030A}"/>
              </a:ext>
            </a:extLst>
          </p:cNvPr>
          <p:cNvSpPr/>
          <p:nvPr/>
        </p:nvSpPr>
        <p:spPr>
          <a:xfrm>
            <a:off x="6650416" y="3548895"/>
            <a:ext cx="4978877" cy="2691576"/>
          </a:xfrm>
          <a:prstGeom prst="roundRect">
            <a:avLst/>
          </a:prstGeom>
          <a:solidFill>
            <a:schemeClr val="bg1"/>
          </a:solidFill>
          <a:ln>
            <a:noFill/>
          </a:ln>
          <a:effectLst>
            <a:outerShdw blurRad="63500" sx="101000" sy="101000" algn="c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map of the world&#10;&#10;AI-generated content may be incorrect.">
            <a:extLst>
              <a:ext uri="{FF2B5EF4-FFF2-40B4-BE49-F238E27FC236}">
                <a16:creationId xmlns:a16="http://schemas.microsoft.com/office/drawing/2014/main" id="{FBA5CF88-AC6A-219C-4D3D-26BC67A3971C}"/>
              </a:ext>
            </a:extLst>
          </p:cNvPr>
          <p:cNvPicPr>
            <a:picLocks noChangeAspect="1"/>
          </p:cNvPicPr>
          <p:nvPr/>
        </p:nvPicPr>
        <p:blipFill>
          <a:blip r:embed="rId3">
            <a:duotone>
              <a:schemeClr val="accent5">
                <a:shade val="45000"/>
                <a:satMod val="135000"/>
              </a:schemeClr>
              <a:prstClr val="white"/>
            </a:duotone>
          </a:blip>
          <a:stretch>
            <a:fillRect/>
          </a:stretch>
        </p:blipFill>
        <p:spPr>
          <a:xfrm>
            <a:off x="6745170" y="3846892"/>
            <a:ext cx="4874721" cy="2212184"/>
          </a:xfrm>
          <a:prstGeom prst="rect">
            <a:avLst/>
          </a:prstGeom>
        </p:spPr>
      </p:pic>
      <p:grpSp>
        <p:nvGrpSpPr>
          <p:cNvPr id="23" name="Group 22">
            <a:extLst>
              <a:ext uri="{FF2B5EF4-FFF2-40B4-BE49-F238E27FC236}">
                <a16:creationId xmlns:a16="http://schemas.microsoft.com/office/drawing/2014/main" id="{DB7784C2-8E59-565A-1F52-E5D9897B8C43}"/>
              </a:ext>
            </a:extLst>
          </p:cNvPr>
          <p:cNvGrpSpPr/>
          <p:nvPr/>
        </p:nvGrpSpPr>
        <p:grpSpPr>
          <a:xfrm>
            <a:off x="6996827" y="4201968"/>
            <a:ext cx="4561795" cy="785853"/>
            <a:chOff x="6633362" y="12269692"/>
            <a:chExt cx="4561795" cy="785853"/>
          </a:xfrm>
        </p:grpSpPr>
        <p:sp>
          <p:nvSpPr>
            <p:cNvPr id="12" name="TextBox 11">
              <a:extLst>
                <a:ext uri="{FF2B5EF4-FFF2-40B4-BE49-F238E27FC236}">
                  <a16:creationId xmlns:a16="http://schemas.microsoft.com/office/drawing/2014/main" id="{1411E48D-742B-336A-AB34-154BBF7198D1}"/>
                </a:ext>
              </a:extLst>
            </p:cNvPr>
            <p:cNvSpPr txBox="1"/>
            <p:nvPr/>
          </p:nvSpPr>
          <p:spPr>
            <a:xfrm>
              <a:off x="6633362" y="12269692"/>
              <a:ext cx="1413019" cy="584775"/>
            </a:xfrm>
            <a:prstGeom prst="rect">
              <a:avLst/>
            </a:prstGeom>
            <a:noFill/>
          </p:spPr>
          <p:txBody>
            <a:bodyPr wrap="square">
              <a:spAutoFit/>
            </a:bodyPr>
            <a:lstStyle/>
            <a:p>
              <a:pPr marL="0" indent="0" algn="ctr">
                <a:buNone/>
              </a:pPr>
              <a:r>
                <a:rPr lang="en-US" sz="3200" dirty="0">
                  <a:solidFill>
                    <a:schemeClr val="accent1"/>
                  </a:solidFill>
                  <a:latin typeface="Futura PT Medium" panose="020B0602020204020303" pitchFamily="34" charset="0"/>
                </a:rPr>
                <a:t>65%</a:t>
              </a:r>
            </a:p>
          </p:txBody>
        </p:sp>
        <p:sp>
          <p:nvSpPr>
            <p:cNvPr id="14" name="TextBox 13">
              <a:extLst>
                <a:ext uri="{FF2B5EF4-FFF2-40B4-BE49-F238E27FC236}">
                  <a16:creationId xmlns:a16="http://schemas.microsoft.com/office/drawing/2014/main" id="{CF4E4FF0-54A6-0EC9-242D-2CE976F200D3}"/>
                </a:ext>
              </a:extLst>
            </p:cNvPr>
            <p:cNvSpPr txBox="1"/>
            <p:nvPr/>
          </p:nvSpPr>
          <p:spPr>
            <a:xfrm>
              <a:off x="8341931" y="12269692"/>
              <a:ext cx="1318752" cy="584775"/>
            </a:xfrm>
            <a:prstGeom prst="rect">
              <a:avLst/>
            </a:prstGeom>
            <a:noFill/>
          </p:spPr>
          <p:txBody>
            <a:bodyPr wrap="square">
              <a:spAutoFit/>
            </a:bodyPr>
            <a:lstStyle/>
            <a:p>
              <a:pPr marL="0" indent="0" algn="ctr">
                <a:buNone/>
              </a:pPr>
              <a:r>
                <a:rPr lang="en-US" sz="3200" dirty="0">
                  <a:solidFill>
                    <a:schemeClr val="accent1"/>
                  </a:solidFill>
                  <a:latin typeface="Futura PT Medium" panose="020B0502020204020303" pitchFamily="34" charset="77"/>
                </a:rPr>
                <a:t>25%</a:t>
              </a:r>
            </a:p>
          </p:txBody>
        </p:sp>
        <p:sp>
          <p:nvSpPr>
            <p:cNvPr id="16" name="TextBox 15">
              <a:extLst>
                <a:ext uri="{FF2B5EF4-FFF2-40B4-BE49-F238E27FC236}">
                  <a16:creationId xmlns:a16="http://schemas.microsoft.com/office/drawing/2014/main" id="{FE7FB346-CC89-CED0-FB57-79AAECBA57FC}"/>
                </a:ext>
              </a:extLst>
            </p:cNvPr>
            <p:cNvSpPr txBox="1"/>
            <p:nvPr/>
          </p:nvSpPr>
          <p:spPr>
            <a:xfrm>
              <a:off x="9687870" y="12269692"/>
              <a:ext cx="1507287" cy="584775"/>
            </a:xfrm>
            <a:prstGeom prst="rect">
              <a:avLst/>
            </a:prstGeom>
            <a:noFill/>
          </p:spPr>
          <p:txBody>
            <a:bodyPr wrap="square" lIns="91440" tIns="45720" rIns="91440" bIns="45720" anchor="t">
              <a:spAutoFit/>
            </a:bodyPr>
            <a:lstStyle/>
            <a:p>
              <a:pPr marL="0" indent="0" algn="ctr">
                <a:buNone/>
              </a:pPr>
              <a:r>
                <a:rPr lang="en-US" sz="3200" dirty="0">
                  <a:solidFill>
                    <a:schemeClr val="accent1"/>
                  </a:solidFill>
                  <a:latin typeface="Futura PT Medium"/>
                </a:rPr>
                <a:t>10%</a:t>
              </a:r>
            </a:p>
          </p:txBody>
        </p:sp>
        <p:sp>
          <p:nvSpPr>
            <p:cNvPr id="20" name="TextBox 19">
              <a:extLst>
                <a:ext uri="{FF2B5EF4-FFF2-40B4-BE49-F238E27FC236}">
                  <a16:creationId xmlns:a16="http://schemas.microsoft.com/office/drawing/2014/main" id="{AEA8B933-D0BC-A17D-B181-EBF9A38513D5}"/>
                </a:ext>
              </a:extLst>
            </p:cNvPr>
            <p:cNvSpPr txBox="1"/>
            <p:nvPr/>
          </p:nvSpPr>
          <p:spPr>
            <a:xfrm>
              <a:off x="8342168" y="12793935"/>
              <a:ext cx="1309818" cy="261610"/>
            </a:xfrm>
            <a:prstGeom prst="rect">
              <a:avLst/>
            </a:prstGeom>
            <a:noFill/>
          </p:spPr>
          <p:txBody>
            <a:bodyPr wrap="square" rtlCol="0">
              <a:spAutoFit/>
            </a:bodyPr>
            <a:lstStyle/>
            <a:p>
              <a:pPr algn="ctr"/>
              <a:r>
                <a:rPr lang="en-IN" sz="1100">
                  <a:latin typeface="Roboto" panose="02000000000000000000" pitchFamily="50" charset="0"/>
                  <a:ea typeface="Roboto" panose="02000000000000000000" pitchFamily="50" charset="0"/>
                  <a:cs typeface="Roboto" panose="02000000000000000000" pitchFamily="50" charset="0"/>
                </a:rPr>
                <a:t>Europe</a:t>
              </a:r>
            </a:p>
          </p:txBody>
        </p:sp>
        <p:sp>
          <p:nvSpPr>
            <p:cNvPr id="21" name="TextBox 20">
              <a:extLst>
                <a:ext uri="{FF2B5EF4-FFF2-40B4-BE49-F238E27FC236}">
                  <a16:creationId xmlns:a16="http://schemas.microsoft.com/office/drawing/2014/main" id="{A1548244-AE18-D19E-DBDC-AB518F4AAEC0}"/>
                </a:ext>
              </a:extLst>
            </p:cNvPr>
            <p:cNvSpPr txBox="1"/>
            <p:nvPr/>
          </p:nvSpPr>
          <p:spPr>
            <a:xfrm>
              <a:off x="6681927" y="12793935"/>
              <a:ext cx="1309818" cy="261610"/>
            </a:xfrm>
            <a:prstGeom prst="rect">
              <a:avLst/>
            </a:prstGeom>
            <a:noFill/>
          </p:spPr>
          <p:txBody>
            <a:bodyPr wrap="square" lIns="91440" tIns="45720" rIns="91440" bIns="45720" rtlCol="0" anchor="t">
              <a:spAutoFit/>
            </a:bodyPr>
            <a:lstStyle/>
            <a:p>
              <a:pPr algn="ctr"/>
              <a:r>
                <a:rPr lang="en-IN" sz="1100">
                  <a:latin typeface="Roboto"/>
                  <a:ea typeface="Roboto"/>
                  <a:cs typeface="Roboto"/>
                </a:rPr>
                <a:t>North America</a:t>
              </a:r>
              <a:endParaRPr lang="en-US"/>
            </a:p>
          </p:txBody>
        </p:sp>
        <p:sp>
          <p:nvSpPr>
            <p:cNvPr id="22" name="TextBox 21">
              <a:extLst>
                <a:ext uri="{FF2B5EF4-FFF2-40B4-BE49-F238E27FC236}">
                  <a16:creationId xmlns:a16="http://schemas.microsoft.com/office/drawing/2014/main" id="{11B47F19-61F5-A9BF-B570-20AB845E573C}"/>
                </a:ext>
              </a:extLst>
            </p:cNvPr>
            <p:cNvSpPr txBox="1"/>
            <p:nvPr/>
          </p:nvSpPr>
          <p:spPr>
            <a:xfrm>
              <a:off x="9688105" y="12793935"/>
              <a:ext cx="1309818" cy="261610"/>
            </a:xfrm>
            <a:prstGeom prst="rect">
              <a:avLst/>
            </a:prstGeom>
            <a:noFill/>
          </p:spPr>
          <p:txBody>
            <a:bodyPr wrap="square" lIns="91440" tIns="45720" rIns="91440" bIns="45720" rtlCol="0" anchor="t">
              <a:spAutoFit/>
            </a:bodyPr>
            <a:lstStyle/>
            <a:p>
              <a:pPr algn="ctr"/>
              <a:r>
                <a:rPr lang="en-IN" sz="1100" dirty="0">
                  <a:latin typeface="Roboto"/>
                  <a:ea typeface="Roboto"/>
                  <a:cs typeface="Roboto"/>
                </a:rPr>
                <a:t>APAC</a:t>
              </a:r>
              <a:endParaRPr lang="en-US" dirty="0"/>
            </a:p>
          </p:txBody>
        </p:sp>
      </p:grpSp>
      <p:pic>
        <p:nvPicPr>
          <p:cNvPr id="51" name="Picture 50" descr="A bar graph with text&#10;&#10;AI-generated content may be incorrect.">
            <a:extLst>
              <a:ext uri="{FF2B5EF4-FFF2-40B4-BE49-F238E27FC236}">
                <a16:creationId xmlns:a16="http://schemas.microsoft.com/office/drawing/2014/main" id="{6551A6A6-6632-1987-1587-038724FE8D3F}"/>
              </a:ext>
            </a:extLst>
          </p:cNvPr>
          <p:cNvPicPr>
            <a:picLocks noChangeAspect="1"/>
          </p:cNvPicPr>
          <p:nvPr/>
        </p:nvPicPr>
        <p:blipFill>
          <a:blip r:embed="rId4"/>
          <a:srcRect r="9332"/>
          <a:stretch>
            <a:fillRect/>
          </a:stretch>
        </p:blipFill>
        <p:spPr>
          <a:xfrm>
            <a:off x="875155" y="2011496"/>
            <a:ext cx="5220845" cy="4171362"/>
          </a:xfrm>
          <a:prstGeom prst="roundRect">
            <a:avLst>
              <a:gd name="adj" fmla="val 13776"/>
            </a:avLst>
          </a:prstGeom>
          <a:ln>
            <a:noFill/>
          </a:ln>
          <a:effectLst>
            <a:outerShdw blurRad="63500" sx="101000" sy="101000" algn="ctr" rotWithShape="0">
              <a:prstClr val="black">
                <a:alpha val="29898"/>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Rounded Corners 13">
            <a:extLst>
              <a:ext uri="{FF2B5EF4-FFF2-40B4-BE49-F238E27FC236}">
                <a16:creationId xmlns:a16="http://schemas.microsoft.com/office/drawing/2014/main" id="{C8017355-5267-1C07-EA89-CABE0E89DB8C}"/>
              </a:ext>
            </a:extLst>
          </p:cNvPr>
          <p:cNvSpPr/>
          <p:nvPr/>
        </p:nvSpPr>
        <p:spPr>
          <a:xfrm>
            <a:off x="868170" y="702675"/>
            <a:ext cx="1885078" cy="280928"/>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US" sz="1050" b="1" spc="200" dirty="0">
                <a:solidFill>
                  <a:schemeClr val="tx1"/>
                </a:solidFill>
                <a:latin typeface="Roboto" panose="02000000000000000000" pitchFamily="50" charset="0"/>
                <a:ea typeface="Roboto" panose="02000000000000000000" pitchFamily="50" charset="0"/>
                <a:cs typeface="Roboto" panose="02000000000000000000" pitchFamily="50" charset="0"/>
              </a:rPr>
              <a:t>MEET OUR READERS</a:t>
            </a:r>
          </a:p>
        </p:txBody>
      </p:sp>
      <p:graphicFrame>
        <p:nvGraphicFramePr>
          <p:cNvPr id="37" name="Chart 36">
            <a:extLst>
              <a:ext uri="{FF2B5EF4-FFF2-40B4-BE49-F238E27FC236}">
                <a16:creationId xmlns:a16="http://schemas.microsoft.com/office/drawing/2014/main" id="{D59EB0F8-C355-DD1D-042D-521DF0750B24}"/>
              </a:ext>
            </a:extLst>
          </p:cNvPr>
          <p:cNvGraphicFramePr/>
          <p:nvPr>
            <p:extLst>
              <p:ext uri="{D42A27DB-BD31-4B8C-83A1-F6EECF244321}">
                <p14:modId xmlns:p14="http://schemas.microsoft.com/office/powerpoint/2010/main" val="4110363025"/>
              </p:ext>
            </p:extLst>
          </p:nvPr>
        </p:nvGraphicFramePr>
        <p:xfrm>
          <a:off x="6852990" y="611685"/>
          <a:ext cx="4463855" cy="2691576"/>
        </p:xfrm>
        <a:graphic>
          <a:graphicData uri="http://schemas.openxmlformats.org/drawingml/2006/chart">
            <c:chart xmlns:c="http://schemas.openxmlformats.org/drawingml/2006/chart" xmlns:r="http://schemas.openxmlformats.org/officeDocument/2006/relationships" r:id="rId5"/>
          </a:graphicData>
        </a:graphic>
      </p:graphicFrame>
      <p:grpSp>
        <p:nvGrpSpPr>
          <p:cNvPr id="48" name="Group 47">
            <a:extLst>
              <a:ext uri="{FF2B5EF4-FFF2-40B4-BE49-F238E27FC236}">
                <a16:creationId xmlns:a16="http://schemas.microsoft.com/office/drawing/2014/main" id="{426D10AF-BDF3-1280-66A3-BB7143EC095A}"/>
              </a:ext>
            </a:extLst>
          </p:cNvPr>
          <p:cNvGrpSpPr/>
          <p:nvPr/>
        </p:nvGrpSpPr>
        <p:grpSpPr>
          <a:xfrm>
            <a:off x="7545754" y="915895"/>
            <a:ext cx="2079122" cy="1828363"/>
            <a:chOff x="8034675" y="8151892"/>
            <a:chExt cx="2506176" cy="2203911"/>
          </a:xfrm>
        </p:grpSpPr>
        <p:sp>
          <p:nvSpPr>
            <p:cNvPr id="49" name="TextBox 48">
              <a:extLst>
                <a:ext uri="{FF2B5EF4-FFF2-40B4-BE49-F238E27FC236}">
                  <a16:creationId xmlns:a16="http://schemas.microsoft.com/office/drawing/2014/main" id="{25359BA6-A58A-DC52-1071-1C58B1D690C2}"/>
                </a:ext>
              </a:extLst>
            </p:cNvPr>
            <p:cNvSpPr txBox="1"/>
            <p:nvPr/>
          </p:nvSpPr>
          <p:spPr>
            <a:xfrm>
              <a:off x="8498160" y="9986471"/>
              <a:ext cx="8250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Calibri"/>
                  <a:cs typeface="Calibri"/>
                </a:rPr>
                <a:t>29%</a:t>
              </a:r>
            </a:p>
          </p:txBody>
        </p:sp>
        <p:sp>
          <p:nvSpPr>
            <p:cNvPr id="50" name="TextBox 49">
              <a:extLst>
                <a:ext uri="{FF2B5EF4-FFF2-40B4-BE49-F238E27FC236}">
                  <a16:creationId xmlns:a16="http://schemas.microsoft.com/office/drawing/2014/main" id="{A597102E-7F72-A989-B18B-525AE24C90D0}"/>
                </a:ext>
              </a:extLst>
            </p:cNvPr>
            <p:cNvSpPr txBox="1"/>
            <p:nvPr/>
          </p:nvSpPr>
          <p:spPr>
            <a:xfrm>
              <a:off x="9613664" y="9185192"/>
              <a:ext cx="9271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Calibri"/>
                  <a:cs typeface="Calibri"/>
                </a:rPr>
                <a:t>36%</a:t>
              </a:r>
            </a:p>
          </p:txBody>
        </p:sp>
        <p:sp>
          <p:nvSpPr>
            <p:cNvPr id="52" name="TextBox 51">
              <a:extLst>
                <a:ext uri="{FF2B5EF4-FFF2-40B4-BE49-F238E27FC236}">
                  <a16:creationId xmlns:a16="http://schemas.microsoft.com/office/drawing/2014/main" id="{820AA3FD-142C-7EC6-CF62-65169728383B}"/>
                </a:ext>
              </a:extLst>
            </p:cNvPr>
            <p:cNvSpPr txBox="1"/>
            <p:nvPr/>
          </p:nvSpPr>
          <p:spPr>
            <a:xfrm>
              <a:off x="8034675" y="8737417"/>
              <a:ext cx="9271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Calibri"/>
                  <a:cs typeface="Calibri"/>
                </a:rPr>
                <a:t>14%</a:t>
              </a:r>
            </a:p>
          </p:txBody>
        </p:sp>
        <p:sp>
          <p:nvSpPr>
            <p:cNvPr id="54" name="TextBox 53">
              <a:extLst>
                <a:ext uri="{FF2B5EF4-FFF2-40B4-BE49-F238E27FC236}">
                  <a16:creationId xmlns:a16="http://schemas.microsoft.com/office/drawing/2014/main" id="{8A2CFDB1-74FF-3C4B-936C-139989E1B698}"/>
                </a:ext>
              </a:extLst>
            </p:cNvPr>
            <p:cNvSpPr txBox="1"/>
            <p:nvPr/>
          </p:nvSpPr>
          <p:spPr>
            <a:xfrm>
              <a:off x="8695378" y="8151892"/>
              <a:ext cx="706536" cy="445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ea typeface="Calibri"/>
                  <a:cs typeface="Calibri"/>
                </a:rPr>
                <a:t>7%</a:t>
              </a:r>
            </a:p>
          </p:txBody>
        </p:sp>
      </p:grpSp>
    </p:spTree>
    <p:extLst>
      <p:ext uri="{BB962C8B-B14F-4D97-AF65-F5344CB8AC3E}">
        <p14:creationId xmlns:p14="http://schemas.microsoft.com/office/powerpoint/2010/main" val="448477046"/>
      </p:ext>
    </p:extLst>
  </p:cSld>
  <p:clrMapOvr>
    <a:masterClrMapping/>
  </p:clrMapOvr>
  <p:transition spd="slow">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19981-69E2-6E89-3DAC-011CFCB29B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E62CA02-D34D-C14B-28A7-5316B44BE9A6}"/>
              </a:ext>
            </a:extLst>
          </p:cNvPr>
          <p:cNvSpPr/>
          <p:nvPr/>
        </p:nvSpPr>
        <p:spPr>
          <a:xfrm>
            <a:off x="6095999" y="-7855"/>
            <a:ext cx="6093381" cy="686585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A8CA7D0C-586D-83F1-188C-763311440365}"/>
              </a:ext>
            </a:extLst>
          </p:cNvPr>
          <p:cNvGraphicFramePr/>
          <p:nvPr>
            <p:extLst>
              <p:ext uri="{D42A27DB-BD31-4B8C-83A1-F6EECF244321}">
                <p14:modId xmlns:p14="http://schemas.microsoft.com/office/powerpoint/2010/main" val="3839107295"/>
              </p:ext>
            </p:extLst>
          </p:nvPr>
        </p:nvGraphicFramePr>
        <p:xfrm>
          <a:off x="292962" y="2132412"/>
          <a:ext cx="5033183" cy="3824468"/>
        </p:xfrm>
        <a:graphic>
          <a:graphicData uri="http://schemas.openxmlformats.org/drawingml/2006/chart">
            <c:chart xmlns:c="http://schemas.openxmlformats.org/drawingml/2006/chart" xmlns:r="http://schemas.openxmlformats.org/officeDocument/2006/relationships" r:id="rId3"/>
          </a:graphicData>
        </a:graphic>
      </p:graphicFrame>
      <p:sp>
        <p:nvSpPr>
          <p:cNvPr id="47" name="TextBox 2">
            <a:extLst>
              <a:ext uri="{FF2B5EF4-FFF2-40B4-BE49-F238E27FC236}">
                <a16:creationId xmlns:a16="http://schemas.microsoft.com/office/drawing/2014/main" id="{8776C40F-043B-4F32-8A85-93DE24547F23}"/>
              </a:ext>
            </a:extLst>
          </p:cNvPr>
          <p:cNvSpPr txBox="1"/>
          <p:nvPr/>
        </p:nvSpPr>
        <p:spPr>
          <a:xfrm>
            <a:off x="957342" y="6141003"/>
            <a:ext cx="4120685"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FUTURA MEDIUM" panose="020B0602020204020303" pitchFamily="34" charset="-79"/>
                <a:ea typeface="Roboto"/>
                <a:cs typeface="FUTURA MEDIUM" panose="020B0602020204020303" pitchFamily="34" charset="-79"/>
              </a:rPr>
              <a:t>Company Size by Employee Count</a:t>
            </a:r>
          </a:p>
        </p:txBody>
      </p:sp>
      <p:sp>
        <p:nvSpPr>
          <p:cNvPr id="101" name="TextBox 100">
            <a:extLst>
              <a:ext uri="{FF2B5EF4-FFF2-40B4-BE49-F238E27FC236}">
                <a16:creationId xmlns:a16="http://schemas.microsoft.com/office/drawing/2014/main" id="{732B0042-AAF2-77A6-978F-7C09FF2AA252}"/>
              </a:ext>
            </a:extLst>
          </p:cNvPr>
          <p:cNvSpPr txBox="1"/>
          <p:nvPr/>
        </p:nvSpPr>
        <p:spPr>
          <a:xfrm>
            <a:off x="3080077" y="1963135"/>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FUTURA MEDIUM" panose="020B0602020204020303" pitchFamily="34" charset="-79"/>
                <a:ea typeface="Calibri"/>
                <a:cs typeface="FUTURA MEDIUM" panose="020B0602020204020303" pitchFamily="34" charset="-79"/>
              </a:rPr>
              <a:t>&lt;500</a:t>
            </a:r>
          </a:p>
        </p:txBody>
      </p:sp>
      <p:sp>
        <p:nvSpPr>
          <p:cNvPr id="102" name="TextBox 101">
            <a:extLst>
              <a:ext uri="{FF2B5EF4-FFF2-40B4-BE49-F238E27FC236}">
                <a16:creationId xmlns:a16="http://schemas.microsoft.com/office/drawing/2014/main" id="{32CA83B4-F857-910D-B45E-4DF3BA040E7B}"/>
              </a:ext>
            </a:extLst>
          </p:cNvPr>
          <p:cNvSpPr txBox="1"/>
          <p:nvPr/>
        </p:nvSpPr>
        <p:spPr>
          <a:xfrm>
            <a:off x="4387590" y="2915673"/>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FUTURA MEDIUM" panose="020B0602020204020303" pitchFamily="34" charset="-79"/>
                <a:ea typeface="Calibri"/>
                <a:cs typeface="FUTURA MEDIUM" panose="020B0602020204020303" pitchFamily="34" charset="-79"/>
              </a:rPr>
              <a:t>500-1K</a:t>
            </a:r>
          </a:p>
        </p:txBody>
      </p:sp>
      <p:sp>
        <p:nvSpPr>
          <p:cNvPr id="103" name="TextBox 102">
            <a:extLst>
              <a:ext uri="{FF2B5EF4-FFF2-40B4-BE49-F238E27FC236}">
                <a16:creationId xmlns:a16="http://schemas.microsoft.com/office/drawing/2014/main" id="{F03EB330-B32B-EE7A-6954-FAA9639AC6A8}"/>
              </a:ext>
            </a:extLst>
          </p:cNvPr>
          <p:cNvSpPr txBox="1"/>
          <p:nvPr/>
        </p:nvSpPr>
        <p:spPr>
          <a:xfrm>
            <a:off x="4073149" y="5342354"/>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FUTURA MEDIUM" panose="020B0602020204020303" pitchFamily="34" charset="-79"/>
                <a:ea typeface="Calibri"/>
                <a:cs typeface="FUTURA MEDIUM" panose="020B0602020204020303" pitchFamily="34" charset="-79"/>
              </a:rPr>
              <a:t>1k-5K</a:t>
            </a:r>
          </a:p>
        </p:txBody>
      </p:sp>
      <p:sp>
        <p:nvSpPr>
          <p:cNvPr id="104" name="TextBox 103">
            <a:extLst>
              <a:ext uri="{FF2B5EF4-FFF2-40B4-BE49-F238E27FC236}">
                <a16:creationId xmlns:a16="http://schemas.microsoft.com/office/drawing/2014/main" id="{AEA41BE6-996E-28DE-D34B-78598C315A22}"/>
              </a:ext>
            </a:extLst>
          </p:cNvPr>
          <p:cNvSpPr txBox="1"/>
          <p:nvPr/>
        </p:nvSpPr>
        <p:spPr>
          <a:xfrm>
            <a:off x="616822" y="5342354"/>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FUTURA MEDIUM" panose="020B0602020204020303" pitchFamily="34" charset="-79"/>
                <a:ea typeface="Calibri"/>
                <a:cs typeface="FUTURA MEDIUM" panose="020B0602020204020303" pitchFamily="34" charset="-79"/>
              </a:rPr>
              <a:t>5K-10K</a:t>
            </a:r>
          </a:p>
        </p:txBody>
      </p:sp>
      <p:sp>
        <p:nvSpPr>
          <p:cNvPr id="105" name="TextBox 104">
            <a:extLst>
              <a:ext uri="{FF2B5EF4-FFF2-40B4-BE49-F238E27FC236}">
                <a16:creationId xmlns:a16="http://schemas.microsoft.com/office/drawing/2014/main" id="{E637CF81-1519-EF40-9F10-5F80EC0148AF}"/>
              </a:ext>
            </a:extLst>
          </p:cNvPr>
          <p:cNvSpPr txBox="1"/>
          <p:nvPr/>
        </p:nvSpPr>
        <p:spPr>
          <a:xfrm>
            <a:off x="498289" y="2834571"/>
            <a:ext cx="1096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FUTURA MEDIUM" panose="020B0602020204020303" pitchFamily="34" charset="-79"/>
                <a:ea typeface="Calibri"/>
                <a:cs typeface="FUTURA MEDIUM" panose="020B0602020204020303" pitchFamily="34" charset="-79"/>
              </a:rPr>
              <a:t>10K+</a:t>
            </a:r>
          </a:p>
        </p:txBody>
      </p:sp>
      <p:sp>
        <p:nvSpPr>
          <p:cNvPr id="107" name="Title 1">
            <a:extLst>
              <a:ext uri="{FF2B5EF4-FFF2-40B4-BE49-F238E27FC236}">
                <a16:creationId xmlns:a16="http://schemas.microsoft.com/office/drawing/2014/main" id="{D33C1527-AB98-C6D9-B02A-5B6802ACDF9F}"/>
              </a:ext>
            </a:extLst>
          </p:cNvPr>
          <p:cNvSpPr>
            <a:spLocks noGrp="1"/>
          </p:cNvSpPr>
          <p:nvPr>
            <p:ph type="title"/>
          </p:nvPr>
        </p:nvSpPr>
        <p:spPr>
          <a:xfrm>
            <a:off x="838200" y="365125"/>
            <a:ext cx="9291217" cy="1325563"/>
          </a:xfrm>
        </p:spPr>
        <p:txBody>
          <a:bodyPr>
            <a:noAutofit/>
          </a:bodyPr>
          <a:lstStyle/>
          <a:p>
            <a:r>
              <a:rPr lang="en-US" dirty="0"/>
              <a:t>Read by </a:t>
            </a:r>
            <a:r>
              <a:rPr lang="en-US" sz="5400" i="1" dirty="0">
                <a:latin typeface="Bodoni MT" panose="02070603080606020203" pitchFamily="18" charset="77"/>
              </a:rPr>
              <a:t>decision-makers</a:t>
            </a:r>
            <a:r>
              <a:rPr lang="en-US" dirty="0"/>
              <a:t> across all industry sizes</a:t>
            </a:r>
          </a:p>
        </p:txBody>
      </p:sp>
      <p:graphicFrame>
        <p:nvGraphicFramePr>
          <p:cNvPr id="111" name="Chart 110">
            <a:extLst>
              <a:ext uri="{FF2B5EF4-FFF2-40B4-BE49-F238E27FC236}">
                <a16:creationId xmlns:a16="http://schemas.microsoft.com/office/drawing/2014/main" id="{B54A6C7B-13A4-F203-7B1E-92420F4C3285}"/>
              </a:ext>
            </a:extLst>
          </p:cNvPr>
          <p:cNvGraphicFramePr/>
          <p:nvPr>
            <p:extLst>
              <p:ext uri="{D42A27DB-BD31-4B8C-83A1-F6EECF244321}">
                <p14:modId xmlns:p14="http://schemas.microsoft.com/office/powerpoint/2010/main" val="323455253"/>
              </p:ext>
            </p:extLst>
          </p:nvPr>
        </p:nvGraphicFramePr>
        <p:xfrm>
          <a:off x="6536404" y="1810330"/>
          <a:ext cx="5288652" cy="41465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2">
            <a:extLst>
              <a:ext uri="{FF2B5EF4-FFF2-40B4-BE49-F238E27FC236}">
                <a16:creationId xmlns:a16="http://schemas.microsoft.com/office/drawing/2014/main" id="{761D7182-267C-FDC1-74C4-A18965233F3F}"/>
              </a:ext>
            </a:extLst>
          </p:cNvPr>
          <p:cNvSpPr txBox="1"/>
          <p:nvPr/>
        </p:nvSpPr>
        <p:spPr>
          <a:xfrm>
            <a:off x="7404029" y="6078963"/>
            <a:ext cx="3112997"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FUTURA MEDIUM" panose="020B0602020204020303" pitchFamily="34" charset="-79"/>
                <a:ea typeface="Roboto"/>
                <a:cs typeface="FUTURA MEDIUM" panose="020B0602020204020303" pitchFamily="34" charset="-79"/>
              </a:rPr>
              <a:t>Company Size by Revenue</a:t>
            </a:r>
          </a:p>
        </p:txBody>
      </p:sp>
      <p:pic>
        <p:nvPicPr>
          <p:cNvPr id="8" name="Picture 7">
            <a:extLst>
              <a:ext uri="{FF2B5EF4-FFF2-40B4-BE49-F238E27FC236}">
                <a16:creationId xmlns:a16="http://schemas.microsoft.com/office/drawing/2014/main" id="{CE4B6959-4150-86D9-8613-074F9A1E7808}"/>
              </a:ext>
            </a:extLst>
          </p:cNvPr>
          <p:cNvPicPr>
            <a:picLocks noChangeAspect="1"/>
          </p:cNvPicPr>
          <p:nvPr/>
        </p:nvPicPr>
        <p:blipFill>
          <a:blip r:embed="rId5">
            <a:alphaModFix amt="25000"/>
          </a:blip>
          <a:stretch>
            <a:fillRect/>
          </a:stretch>
        </p:blipFill>
        <p:spPr>
          <a:xfrm>
            <a:off x="5722976" y="6498463"/>
            <a:ext cx="746049" cy="161112"/>
          </a:xfrm>
          <a:prstGeom prst="rect">
            <a:avLst/>
          </a:prstGeom>
        </p:spPr>
      </p:pic>
    </p:spTree>
    <p:extLst>
      <p:ext uri="{BB962C8B-B14F-4D97-AF65-F5344CB8AC3E}">
        <p14:creationId xmlns:p14="http://schemas.microsoft.com/office/powerpoint/2010/main" val="2540721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E925-B75F-4447-CA68-C34ACC34C3F6}"/>
            </a:ext>
          </a:extLst>
        </p:cNvPr>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037C8407-5482-9225-D350-FD37CBE74677}"/>
              </a:ext>
            </a:extLst>
          </p:cNvPr>
          <p:cNvSpPr/>
          <p:nvPr/>
        </p:nvSpPr>
        <p:spPr>
          <a:xfrm>
            <a:off x="7066919" y="635840"/>
            <a:ext cx="1672198" cy="551113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Ins="457200" rtlCol="0" anchor="ctr"/>
          <a:lstStyle/>
          <a:p>
            <a:endParaRPr lang="en-US" sz="1200" dirty="0">
              <a:solidFill>
                <a:schemeClr val="bg1"/>
              </a:solidFill>
              <a:latin typeface="Roboto"/>
              <a:ea typeface="Roboto"/>
              <a:cs typeface="Roboto"/>
            </a:endParaRPr>
          </a:p>
          <a:p>
            <a:r>
              <a:rPr lang="en-US" sz="2800" dirty="0">
                <a:solidFill>
                  <a:schemeClr val="bg1"/>
                </a:solidFill>
                <a:latin typeface="Futura PT Medium"/>
              </a:rPr>
              <a:t>56%</a:t>
            </a:r>
            <a:endParaRPr lang="en-US" sz="2800" dirty="0">
              <a:solidFill>
                <a:schemeClr val="bg1"/>
              </a:solidFill>
              <a:latin typeface="Futura PT Medium" panose="020B0602020204020303" pitchFamily="34" charset="0"/>
            </a:endParaRPr>
          </a:p>
          <a:p>
            <a:r>
              <a:rPr lang="en-US" sz="1400" dirty="0">
                <a:solidFill>
                  <a:schemeClr val="bg1"/>
                </a:solidFill>
                <a:latin typeface="Roboto"/>
                <a:ea typeface="Roboto"/>
                <a:cs typeface="Roboto"/>
              </a:rPr>
              <a:t>Director and above subscribers</a:t>
            </a:r>
          </a:p>
          <a:p>
            <a:endParaRPr lang="en-US" sz="1200" dirty="0">
              <a:solidFill>
                <a:schemeClr val="bg1"/>
              </a:solidFill>
              <a:latin typeface="Roboto"/>
              <a:ea typeface="Roboto"/>
              <a:cs typeface="Roboto"/>
            </a:endParaRPr>
          </a:p>
          <a:p>
            <a:r>
              <a:rPr lang="en-US" sz="1400" dirty="0">
                <a:solidFill>
                  <a:schemeClr val="bg1"/>
                </a:solidFill>
                <a:latin typeface="Roboto"/>
                <a:ea typeface="Roboto"/>
                <a:cs typeface="Roboto"/>
              </a:rPr>
              <a:t>Audience Segments:</a:t>
            </a:r>
          </a:p>
          <a:p>
            <a:endParaRPr lang="en-US" sz="1200" dirty="0">
              <a:solidFill>
                <a:schemeClr val="bg1"/>
              </a:solidFill>
              <a:latin typeface="Roboto"/>
              <a:ea typeface="Roboto"/>
              <a:cs typeface="Roboto"/>
            </a:endParaRPr>
          </a:p>
          <a:p>
            <a:pPr marL="171450" indent="-171450">
              <a:buFont typeface="Arial" panose="020B0604020202020204" pitchFamily="34" charset="0"/>
              <a:buChar char="•"/>
            </a:pPr>
            <a:r>
              <a:rPr lang="en-US" sz="1200" dirty="0">
                <a:solidFill>
                  <a:schemeClr val="bg1"/>
                </a:solidFill>
                <a:latin typeface="Roboto"/>
                <a:ea typeface="Roboto"/>
                <a:cs typeface="Roboto"/>
              </a:rPr>
              <a:t>CTO/CIO</a:t>
            </a:r>
          </a:p>
          <a:p>
            <a:pPr marL="171450" indent="-171450">
              <a:buFont typeface="Arial" panose="020B0604020202020204" pitchFamily="34" charset="0"/>
              <a:buChar char="•"/>
            </a:pPr>
            <a:r>
              <a:rPr lang="en-US" sz="1200" dirty="0">
                <a:solidFill>
                  <a:schemeClr val="bg1"/>
                </a:solidFill>
                <a:latin typeface="Roboto"/>
                <a:ea typeface="Roboto"/>
                <a:cs typeface="Roboto"/>
              </a:rPr>
              <a:t>CISO</a:t>
            </a:r>
          </a:p>
          <a:p>
            <a:pPr marL="171450" indent="-171450">
              <a:buFont typeface="Arial" panose="020B0604020202020204" pitchFamily="34" charset="0"/>
              <a:buChar char="•"/>
            </a:pPr>
            <a:r>
              <a:rPr lang="en-US" sz="1200" dirty="0">
                <a:solidFill>
                  <a:schemeClr val="bg1"/>
                </a:solidFill>
                <a:latin typeface="Roboto"/>
                <a:ea typeface="Roboto"/>
                <a:cs typeface="Roboto"/>
              </a:rPr>
              <a:t>IT Director</a:t>
            </a:r>
          </a:p>
          <a:p>
            <a:pPr marL="171450" indent="-171450">
              <a:buFont typeface="Arial" panose="020B0604020202020204" pitchFamily="34" charset="0"/>
              <a:buChar char="•"/>
            </a:pPr>
            <a:r>
              <a:rPr lang="en-US" sz="1200" dirty="0">
                <a:solidFill>
                  <a:schemeClr val="bg1"/>
                </a:solidFill>
                <a:latin typeface="Roboto"/>
                <a:ea typeface="Roboto"/>
                <a:cs typeface="Roboto"/>
              </a:rPr>
              <a:t>Developer</a:t>
            </a:r>
          </a:p>
          <a:p>
            <a:pPr marL="171450" indent="-171450">
              <a:buFont typeface="Arial" panose="020B0604020202020204" pitchFamily="34" charset="0"/>
              <a:buChar char="•"/>
            </a:pPr>
            <a:endParaRPr lang="en-US" sz="1200" dirty="0">
              <a:solidFill>
                <a:schemeClr val="bg1"/>
              </a:solidFill>
              <a:latin typeface="Roboto"/>
              <a:ea typeface="Roboto"/>
              <a:cs typeface="Roboto"/>
            </a:endParaRPr>
          </a:p>
          <a:p>
            <a:endParaRPr lang="en-US" sz="1200" dirty="0">
              <a:solidFill>
                <a:schemeClr val="bg1"/>
              </a:solidFill>
              <a:latin typeface="Roboto"/>
              <a:ea typeface="Roboto"/>
              <a:cs typeface="Roboto"/>
            </a:endParaRPr>
          </a:p>
        </p:txBody>
      </p:sp>
      <p:pic>
        <p:nvPicPr>
          <p:cNvPr id="2" name="Picture 2" descr="A screenshot of a computer&#10;&#10;AI-generated content may be incorrect.">
            <a:extLst>
              <a:ext uri="{FF2B5EF4-FFF2-40B4-BE49-F238E27FC236}">
                <a16:creationId xmlns:a16="http://schemas.microsoft.com/office/drawing/2014/main" id="{20CF9B55-97EC-5A34-CB42-32502628A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4465" y="0"/>
            <a:ext cx="3687536" cy="68580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BA3C970-2507-E10D-CF06-CAFEC5828DBD}"/>
              </a:ext>
            </a:extLst>
          </p:cNvPr>
          <p:cNvSpPr>
            <a:spLocks noGrp="1"/>
          </p:cNvSpPr>
          <p:nvPr>
            <p:ph type="title"/>
          </p:nvPr>
        </p:nvSpPr>
        <p:spPr>
          <a:xfrm>
            <a:off x="838199" y="936229"/>
            <a:ext cx="4817249" cy="997687"/>
          </a:xfrm>
        </p:spPr>
        <p:txBody>
          <a:bodyPr>
            <a:normAutofit/>
          </a:bodyPr>
          <a:lstStyle/>
          <a:p>
            <a:r>
              <a:rPr lang="en-US" dirty="0"/>
              <a:t>CTO Magazine</a:t>
            </a:r>
          </a:p>
        </p:txBody>
      </p:sp>
      <p:sp>
        <p:nvSpPr>
          <p:cNvPr id="4" name="Content Placeholder 3">
            <a:extLst>
              <a:ext uri="{FF2B5EF4-FFF2-40B4-BE49-F238E27FC236}">
                <a16:creationId xmlns:a16="http://schemas.microsoft.com/office/drawing/2014/main" id="{4AE4981F-13D6-BAD8-F080-B1917F83F159}"/>
              </a:ext>
            </a:extLst>
          </p:cNvPr>
          <p:cNvSpPr>
            <a:spLocks noGrp="1"/>
          </p:cNvSpPr>
          <p:nvPr>
            <p:ph idx="1"/>
          </p:nvPr>
        </p:nvSpPr>
        <p:spPr>
          <a:xfrm>
            <a:off x="868170" y="2304321"/>
            <a:ext cx="3207268" cy="4178365"/>
          </a:xfrm>
        </p:spPr>
        <p:txBody>
          <a:bodyPr>
            <a:normAutofit/>
          </a:bodyPr>
          <a:lstStyle/>
          <a:p>
            <a:pPr marL="0" indent="0">
              <a:lnSpc>
                <a:spcPct val="100000"/>
              </a:lnSpc>
              <a:buNone/>
            </a:pPr>
            <a:r>
              <a:rPr lang="en-US" sz="1200" b="1" dirty="0"/>
              <a:t>CTO Magazine</a:t>
            </a:r>
            <a:r>
              <a:rPr lang="en-US" sz="1200" dirty="0"/>
              <a:t> is where innovation meets insight — a publication that speaks directly to the leaders engineering the next era of digital transformation. This is more than just a magazine; it’s a </a:t>
            </a:r>
            <a:r>
              <a:rPr lang="en-US" sz="1200" b="1" dirty="0"/>
              <a:t>narrative-driven platform</a:t>
            </a:r>
            <a:r>
              <a:rPr lang="en-US" sz="1200" dirty="0"/>
              <a:t> built for CTOs, CIOs, and senior tech strategists who are as fluent in vision as they are in code.</a:t>
            </a:r>
          </a:p>
          <a:p>
            <a:pPr marL="0" indent="0">
              <a:lnSpc>
                <a:spcPct val="100000"/>
              </a:lnSpc>
              <a:buNone/>
            </a:pPr>
            <a:r>
              <a:rPr lang="en-US" sz="1200" dirty="0"/>
              <a:t>Partners who advertise in CTO Magazine gain access to a </a:t>
            </a:r>
            <a:r>
              <a:rPr lang="en-US" sz="1200" b="1" dirty="0"/>
              <a:t>deeply engaged audience</a:t>
            </a:r>
            <a:r>
              <a:rPr lang="en-US" sz="1200" dirty="0"/>
              <a:t> that spans boardrooms, R&amp;D labs, and everything in between. Every story, feature, and analysis is crafted to explore not just what’s next in tech — but what it means for business, society, and human experience.</a:t>
            </a:r>
          </a:p>
          <a:p>
            <a:pPr marL="0" indent="0">
              <a:lnSpc>
                <a:spcPct val="100000"/>
              </a:lnSpc>
              <a:buNone/>
            </a:pPr>
            <a:r>
              <a:rPr lang="en-US" sz="1200" i="1" dirty="0">
                <a:latin typeface="Bodoni MT" panose="02070603080606020203" pitchFamily="18" charset="0"/>
              </a:rPr>
              <a:t>Top topics: AI and Machine Learning, Advanced Tech, Cybersecurity, Leadership, Tech Ethics, Digital Architecture</a:t>
            </a:r>
          </a:p>
          <a:p>
            <a:pPr marL="0" indent="0">
              <a:lnSpc>
                <a:spcPct val="100000"/>
              </a:lnSpc>
              <a:buNone/>
            </a:pPr>
            <a:endParaRPr lang="en-US" sz="1200" b="1" dirty="0">
              <a:highlight>
                <a:srgbClr val="FFFF00"/>
              </a:highlight>
            </a:endParaRPr>
          </a:p>
        </p:txBody>
      </p:sp>
      <p:sp>
        <p:nvSpPr>
          <p:cNvPr id="18" name="TextBox 17">
            <a:extLst>
              <a:ext uri="{FF2B5EF4-FFF2-40B4-BE49-F238E27FC236}">
                <a16:creationId xmlns:a16="http://schemas.microsoft.com/office/drawing/2014/main" id="{CFD8770F-FD27-F996-EF0A-152E2A374C9D}"/>
              </a:ext>
            </a:extLst>
          </p:cNvPr>
          <p:cNvSpPr txBox="1"/>
          <p:nvPr/>
        </p:nvSpPr>
        <p:spPr>
          <a:xfrm>
            <a:off x="4144518" y="2304321"/>
            <a:ext cx="2559063" cy="3708708"/>
          </a:xfrm>
          <a:prstGeom prst="rect">
            <a:avLst/>
          </a:prstGeom>
          <a:noFill/>
        </p:spPr>
        <p:txBody>
          <a:bodyPr wrap="square">
            <a:spAutoFit/>
          </a:bodyPr>
          <a:lstStyle/>
          <a:p>
            <a:pPr>
              <a:spcAft>
                <a:spcPts val="600"/>
              </a:spcAft>
            </a:pPr>
            <a:r>
              <a:rPr lang="en-US" sz="1500" dirty="0">
                <a:latin typeface="Futura PT Medium" panose="020B0602020204020303" pitchFamily="34" charset="0"/>
                <a:ea typeface="Roboto" panose="02000000000000000000" pitchFamily="50" charset="0"/>
                <a:cs typeface="Roboto" panose="02000000000000000000" pitchFamily="50" charset="0"/>
              </a:rPr>
              <a:t>Advertising with </a:t>
            </a:r>
            <a:br>
              <a:rPr lang="en-US" sz="1500" dirty="0">
                <a:latin typeface="Futura PT Medium" panose="020B0602020204020303" pitchFamily="34" charset="0"/>
                <a:ea typeface="Roboto" panose="02000000000000000000" pitchFamily="50" charset="0"/>
                <a:cs typeface="Roboto" panose="02000000000000000000" pitchFamily="50" charset="0"/>
              </a:rPr>
            </a:br>
            <a:r>
              <a:rPr lang="en-US" sz="1500" dirty="0">
                <a:latin typeface="Futura PT Medium" panose="020B0602020204020303" pitchFamily="34" charset="0"/>
                <a:ea typeface="Roboto" panose="02000000000000000000" pitchFamily="50" charset="0"/>
                <a:cs typeface="Roboto" panose="02000000000000000000" pitchFamily="50" charset="0"/>
              </a:rPr>
              <a:t>CTO Magazine:</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Premium tech audience</a:t>
            </a:r>
            <a:r>
              <a:rPr lang="en-US" sz="1200" dirty="0">
                <a:latin typeface="Roboto" panose="02000000000000000000" pitchFamily="50" charset="0"/>
                <a:ea typeface="Roboto" panose="02000000000000000000" pitchFamily="50" charset="0"/>
                <a:cs typeface="Roboto" panose="02000000000000000000" pitchFamily="50" charset="0"/>
              </a:rPr>
              <a:t> of senior IT and innovation leaders</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Credibility by association</a:t>
            </a:r>
            <a:r>
              <a:rPr lang="en-US" sz="1200" dirty="0">
                <a:latin typeface="Roboto" panose="02000000000000000000" pitchFamily="50" charset="0"/>
                <a:ea typeface="Roboto" panose="02000000000000000000" pitchFamily="50" charset="0"/>
                <a:cs typeface="Roboto" panose="02000000000000000000" pitchFamily="50" charset="0"/>
              </a:rPr>
              <a:t> with respected editorial and analyst voices</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Full-funnel impact</a:t>
            </a:r>
            <a:r>
              <a:rPr lang="en-US" sz="1200" dirty="0">
                <a:latin typeface="Roboto" panose="02000000000000000000" pitchFamily="50" charset="0"/>
                <a:ea typeface="Roboto" panose="02000000000000000000" pitchFamily="50" charset="0"/>
                <a:cs typeface="Roboto" panose="02000000000000000000" pitchFamily="50" charset="0"/>
              </a:rPr>
              <a:t> — from thought leadership to pipeline acceleration</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Contact-level engagement data</a:t>
            </a:r>
            <a:r>
              <a:rPr lang="en-US" sz="1200" dirty="0">
                <a:latin typeface="Roboto" panose="02000000000000000000" pitchFamily="50" charset="0"/>
                <a:ea typeface="Roboto" panose="02000000000000000000" pitchFamily="50" charset="0"/>
                <a:cs typeface="Roboto" panose="02000000000000000000" pitchFamily="50" charset="0"/>
              </a:rPr>
              <a:t> through the </a:t>
            </a:r>
            <a:r>
              <a:rPr lang="en-US" sz="1200" dirty="0" err="1">
                <a:latin typeface="Roboto" panose="02000000000000000000" pitchFamily="50" charset="0"/>
                <a:ea typeface="Roboto" panose="02000000000000000000" pitchFamily="50" charset="0"/>
                <a:cs typeface="Roboto" panose="02000000000000000000" pitchFamily="50" charset="0"/>
              </a:rPr>
              <a:t>Digitalzone</a:t>
            </a:r>
            <a:r>
              <a:rPr lang="en-US" sz="1200" dirty="0">
                <a:latin typeface="Roboto" panose="02000000000000000000" pitchFamily="50" charset="0"/>
                <a:ea typeface="Roboto" panose="02000000000000000000" pitchFamily="50" charset="0"/>
                <a:cs typeface="Roboto" panose="02000000000000000000" pitchFamily="50" charset="0"/>
              </a:rPr>
              <a:t> Data Cloud</a:t>
            </a:r>
          </a:p>
          <a:p>
            <a:pPr marL="285750" indent="-285750">
              <a:spcAft>
                <a:spcPts val="600"/>
              </a:spcAft>
              <a:buFont typeface="Arial" panose="020B0604020202020204" pitchFamily="34" charset="0"/>
              <a:buChar char="•"/>
            </a:pPr>
            <a:r>
              <a:rPr lang="en-US" sz="1200" b="1" dirty="0">
                <a:latin typeface="Roboto" panose="02000000000000000000" pitchFamily="50" charset="0"/>
                <a:ea typeface="Roboto" panose="02000000000000000000" pitchFamily="50" charset="0"/>
                <a:cs typeface="Roboto" panose="02000000000000000000" pitchFamily="50" charset="0"/>
              </a:rPr>
              <a:t>Highly customizable formats</a:t>
            </a:r>
            <a:r>
              <a:rPr lang="en-US" sz="1200" dirty="0">
                <a:latin typeface="Roboto" panose="02000000000000000000" pitchFamily="50" charset="0"/>
                <a:ea typeface="Roboto" panose="02000000000000000000" pitchFamily="50" charset="0"/>
                <a:cs typeface="Roboto" panose="02000000000000000000" pitchFamily="50" charset="0"/>
              </a:rPr>
              <a:t> for awareness, education, or lead capture</a:t>
            </a:r>
          </a:p>
        </p:txBody>
      </p:sp>
      <p:sp>
        <p:nvSpPr>
          <p:cNvPr id="22" name="TextBox 21">
            <a:extLst>
              <a:ext uri="{FF2B5EF4-FFF2-40B4-BE49-F238E27FC236}">
                <a16:creationId xmlns:a16="http://schemas.microsoft.com/office/drawing/2014/main" id="{D3837B94-295F-70DC-AA4D-9BB92F194545}"/>
              </a:ext>
            </a:extLst>
          </p:cNvPr>
          <p:cNvSpPr txBox="1"/>
          <p:nvPr/>
        </p:nvSpPr>
        <p:spPr>
          <a:xfrm>
            <a:off x="848907" y="1748847"/>
            <a:ext cx="6698305" cy="369332"/>
          </a:xfrm>
          <a:prstGeom prst="rect">
            <a:avLst/>
          </a:prstGeom>
          <a:noFill/>
        </p:spPr>
        <p:txBody>
          <a:bodyPr wrap="square">
            <a:spAutoFit/>
          </a:bodyPr>
          <a:lstStyle/>
          <a:p>
            <a:pPr marL="0" indent="0">
              <a:buNone/>
            </a:pPr>
            <a:r>
              <a:rPr lang="en-US" sz="1800">
                <a:latin typeface="Futura PT Medium" panose="020B0602020204020303" pitchFamily="34" charset="0"/>
              </a:rPr>
              <a:t>Reach the minds shaping the future of technology.</a:t>
            </a:r>
          </a:p>
        </p:txBody>
      </p:sp>
      <p:sp>
        <p:nvSpPr>
          <p:cNvPr id="6" name="Rectangle: Rounded Corners 13">
            <a:extLst>
              <a:ext uri="{FF2B5EF4-FFF2-40B4-BE49-F238E27FC236}">
                <a16:creationId xmlns:a16="http://schemas.microsoft.com/office/drawing/2014/main" id="{0AEF8039-BFD4-E181-053C-575E1B58B0BE}"/>
              </a:ext>
            </a:extLst>
          </p:cNvPr>
          <p:cNvSpPr/>
          <p:nvPr/>
        </p:nvSpPr>
        <p:spPr>
          <a:xfrm>
            <a:off x="868170" y="727215"/>
            <a:ext cx="2244424" cy="23184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spc="200" dirty="0">
                <a:solidFill>
                  <a:schemeClr val="tx1"/>
                </a:solidFill>
                <a:latin typeface="Roboto" panose="02000000000000000000" pitchFamily="50" charset="0"/>
                <a:ea typeface="Roboto" panose="02000000000000000000" pitchFamily="50" charset="0"/>
                <a:cs typeface="Roboto" panose="02000000000000000000" pitchFamily="50" charset="0"/>
              </a:rPr>
              <a:t>OUR EDITORIAL BRANDS</a:t>
            </a:r>
          </a:p>
        </p:txBody>
      </p:sp>
    </p:spTree>
    <p:extLst>
      <p:ext uri="{BB962C8B-B14F-4D97-AF65-F5344CB8AC3E}">
        <p14:creationId xmlns:p14="http://schemas.microsoft.com/office/powerpoint/2010/main" val="4022508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95B96-C218-3FAB-1BBA-6AE51A794D35}"/>
            </a:ext>
          </a:extLst>
        </p:cNvPr>
        <p:cNvGrpSpPr/>
        <p:nvPr/>
      </p:nvGrpSpPr>
      <p:grpSpPr>
        <a:xfrm>
          <a:off x="0" y="0"/>
          <a:ext cx="0" cy="0"/>
          <a:chOff x="0" y="0"/>
          <a:chExt cx="0" cy="0"/>
        </a:xfrm>
      </p:grpSpPr>
      <p:sp>
        <p:nvSpPr>
          <p:cNvPr id="38" name="Rectangle: Rounded Corners 7">
            <a:extLst>
              <a:ext uri="{FF2B5EF4-FFF2-40B4-BE49-F238E27FC236}">
                <a16:creationId xmlns:a16="http://schemas.microsoft.com/office/drawing/2014/main" id="{A7A44198-93D7-1ECD-AD0C-A71A9DF81F92}"/>
              </a:ext>
            </a:extLst>
          </p:cNvPr>
          <p:cNvSpPr/>
          <p:nvPr/>
        </p:nvSpPr>
        <p:spPr>
          <a:xfrm>
            <a:off x="6551689" y="202792"/>
            <a:ext cx="5088857" cy="3084358"/>
          </a:xfrm>
          <a:prstGeom prst="roundRect">
            <a:avLst/>
          </a:prstGeom>
          <a:solidFill>
            <a:schemeClr val="bg1"/>
          </a:solidFill>
          <a:ln>
            <a:noFill/>
          </a:ln>
          <a:effectLst>
            <a:outerShdw blurRad="63500" sx="101000" sy="101000" algn="c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86AECE3-5028-1F11-6868-935C57C2D277}"/>
              </a:ext>
            </a:extLst>
          </p:cNvPr>
          <p:cNvSpPr txBox="1">
            <a:spLocks/>
          </p:cNvSpPr>
          <p:nvPr/>
        </p:nvSpPr>
        <p:spPr>
          <a:xfrm>
            <a:off x="766324" y="982367"/>
            <a:ext cx="6086666" cy="8748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0" i="0" kern="1200">
                <a:solidFill>
                  <a:schemeClr val="tx1"/>
                </a:solidFill>
                <a:latin typeface="Futura PT Medium" panose="020B0502020204020303" pitchFamily="34" charset="77"/>
                <a:ea typeface="+mj-ea"/>
                <a:cs typeface="Futura Medium" panose="020B0602020204020303" pitchFamily="34" charset="-79"/>
              </a:defRPr>
            </a:lvl1pPr>
          </a:lstStyle>
          <a:p>
            <a:r>
              <a:rPr lang="en-US" sz="3100" dirty="0">
                <a:latin typeface="Futura PT Medium"/>
                <a:cs typeface="Futura Medium"/>
              </a:rPr>
              <a:t>Tapping the CTO Mag </a:t>
            </a:r>
            <a:r>
              <a:rPr lang="en-US" sz="3100" i="1" dirty="0">
                <a:latin typeface="Bodoni MT"/>
                <a:cs typeface="Futura Medium"/>
              </a:rPr>
              <a:t>Audience</a:t>
            </a:r>
          </a:p>
        </p:txBody>
      </p:sp>
      <p:sp>
        <p:nvSpPr>
          <p:cNvPr id="8" name="Rectangle: Rounded Corners 7">
            <a:extLst>
              <a:ext uri="{FF2B5EF4-FFF2-40B4-BE49-F238E27FC236}">
                <a16:creationId xmlns:a16="http://schemas.microsoft.com/office/drawing/2014/main" id="{4A865A25-15E4-0274-902A-A52BD1177347}"/>
              </a:ext>
            </a:extLst>
          </p:cNvPr>
          <p:cNvSpPr/>
          <p:nvPr/>
        </p:nvSpPr>
        <p:spPr>
          <a:xfrm>
            <a:off x="6650416" y="3548895"/>
            <a:ext cx="4978877" cy="2691576"/>
          </a:xfrm>
          <a:prstGeom prst="roundRect">
            <a:avLst/>
          </a:prstGeom>
          <a:solidFill>
            <a:schemeClr val="bg1"/>
          </a:solidFill>
          <a:ln>
            <a:noFill/>
          </a:ln>
          <a:effectLst>
            <a:outerShdw blurRad="63500" sx="101000" sy="101000" algn="c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map of the world&#10;&#10;AI-generated content may be incorrect.">
            <a:extLst>
              <a:ext uri="{FF2B5EF4-FFF2-40B4-BE49-F238E27FC236}">
                <a16:creationId xmlns:a16="http://schemas.microsoft.com/office/drawing/2014/main" id="{82AC3620-030B-6E1F-1410-8CF8EBDEE9EF}"/>
              </a:ext>
            </a:extLst>
          </p:cNvPr>
          <p:cNvPicPr>
            <a:picLocks noChangeAspect="1"/>
          </p:cNvPicPr>
          <p:nvPr/>
        </p:nvPicPr>
        <p:blipFill>
          <a:blip r:embed="rId3">
            <a:duotone>
              <a:schemeClr val="accent5">
                <a:shade val="45000"/>
                <a:satMod val="135000"/>
              </a:schemeClr>
              <a:prstClr val="white"/>
            </a:duotone>
          </a:blip>
          <a:stretch>
            <a:fillRect/>
          </a:stretch>
        </p:blipFill>
        <p:spPr>
          <a:xfrm>
            <a:off x="6745170" y="3846892"/>
            <a:ext cx="4874721" cy="2212184"/>
          </a:xfrm>
          <a:prstGeom prst="rect">
            <a:avLst/>
          </a:prstGeom>
        </p:spPr>
      </p:pic>
      <p:grpSp>
        <p:nvGrpSpPr>
          <p:cNvPr id="23" name="Group 22">
            <a:extLst>
              <a:ext uri="{FF2B5EF4-FFF2-40B4-BE49-F238E27FC236}">
                <a16:creationId xmlns:a16="http://schemas.microsoft.com/office/drawing/2014/main" id="{11BA992A-0A30-F6D0-1E3D-6BC26156D0FF}"/>
              </a:ext>
            </a:extLst>
          </p:cNvPr>
          <p:cNvGrpSpPr/>
          <p:nvPr/>
        </p:nvGrpSpPr>
        <p:grpSpPr>
          <a:xfrm>
            <a:off x="6996827" y="4201968"/>
            <a:ext cx="4561795" cy="785853"/>
            <a:chOff x="6633362" y="12269692"/>
            <a:chExt cx="4561795" cy="785853"/>
          </a:xfrm>
        </p:grpSpPr>
        <p:sp>
          <p:nvSpPr>
            <p:cNvPr id="12" name="TextBox 11">
              <a:extLst>
                <a:ext uri="{FF2B5EF4-FFF2-40B4-BE49-F238E27FC236}">
                  <a16:creationId xmlns:a16="http://schemas.microsoft.com/office/drawing/2014/main" id="{250B0AA4-4BFA-9ECE-2D3C-D9BBBAE83328}"/>
                </a:ext>
              </a:extLst>
            </p:cNvPr>
            <p:cNvSpPr txBox="1"/>
            <p:nvPr/>
          </p:nvSpPr>
          <p:spPr>
            <a:xfrm>
              <a:off x="6633362" y="12269692"/>
              <a:ext cx="1413019" cy="584775"/>
            </a:xfrm>
            <a:prstGeom prst="rect">
              <a:avLst/>
            </a:prstGeom>
            <a:noFill/>
          </p:spPr>
          <p:txBody>
            <a:bodyPr wrap="square" lIns="91440" tIns="45720" rIns="91440" bIns="45720" anchor="t">
              <a:spAutoFit/>
            </a:bodyPr>
            <a:lstStyle/>
            <a:p>
              <a:pPr marL="0" indent="0" algn="ctr">
                <a:buNone/>
              </a:pPr>
              <a:r>
                <a:rPr lang="en-US" sz="3200" dirty="0">
                  <a:solidFill>
                    <a:schemeClr val="accent1"/>
                  </a:solidFill>
                  <a:latin typeface="Futura PT Medium"/>
                </a:rPr>
                <a:t>78%</a:t>
              </a:r>
            </a:p>
          </p:txBody>
        </p:sp>
        <p:sp>
          <p:nvSpPr>
            <p:cNvPr id="14" name="TextBox 13">
              <a:extLst>
                <a:ext uri="{FF2B5EF4-FFF2-40B4-BE49-F238E27FC236}">
                  <a16:creationId xmlns:a16="http://schemas.microsoft.com/office/drawing/2014/main" id="{0637D96F-755C-DF4C-F4C9-F0BAF2AB12EC}"/>
                </a:ext>
              </a:extLst>
            </p:cNvPr>
            <p:cNvSpPr txBox="1"/>
            <p:nvPr/>
          </p:nvSpPr>
          <p:spPr>
            <a:xfrm>
              <a:off x="8341931" y="12269692"/>
              <a:ext cx="1318752" cy="584775"/>
            </a:xfrm>
            <a:prstGeom prst="rect">
              <a:avLst/>
            </a:prstGeom>
            <a:noFill/>
          </p:spPr>
          <p:txBody>
            <a:bodyPr wrap="square" lIns="91440" tIns="45720" rIns="91440" bIns="45720" anchor="t">
              <a:spAutoFit/>
            </a:bodyPr>
            <a:lstStyle/>
            <a:p>
              <a:pPr marL="0" indent="0" algn="ctr">
                <a:buNone/>
              </a:pPr>
              <a:r>
                <a:rPr lang="en-US" sz="3200" dirty="0">
                  <a:solidFill>
                    <a:schemeClr val="accent1"/>
                  </a:solidFill>
                  <a:latin typeface="Futura PT Medium"/>
                </a:rPr>
                <a:t>10%</a:t>
              </a:r>
            </a:p>
          </p:txBody>
        </p:sp>
        <p:sp>
          <p:nvSpPr>
            <p:cNvPr id="16" name="TextBox 15">
              <a:extLst>
                <a:ext uri="{FF2B5EF4-FFF2-40B4-BE49-F238E27FC236}">
                  <a16:creationId xmlns:a16="http://schemas.microsoft.com/office/drawing/2014/main" id="{45B4F49E-5331-0D7D-054A-F75E88F98688}"/>
                </a:ext>
              </a:extLst>
            </p:cNvPr>
            <p:cNvSpPr txBox="1"/>
            <p:nvPr/>
          </p:nvSpPr>
          <p:spPr>
            <a:xfrm>
              <a:off x="9687870" y="12269692"/>
              <a:ext cx="1507287" cy="584775"/>
            </a:xfrm>
            <a:prstGeom prst="rect">
              <a:avLst/>
            </a:prstGeom>
            <a:noFill/>
          </p:spPr>
          <p:txBody>
            <a:bodyPr wrap="square" lIns="91440" tIns="45720" rIns="91440" bIns="45720" anchor="t">
              <a:spAutoFit/>
            </a:bodyPr>
            <a:lstStyle/>
            <a:p>
              <a:pPr marL="0" indent="0" algn="ctr">
                <a:buNone/>
              </a:pPr>
              <a:r>
                <a:rPr lang="en-US" sz="3200" dirty="0">
                  <a:solidFill>
                    <a:schemeClr val="accent1"/>
                  </a:solidFill>
                  <a:latin typeface="Futura PT Medium"/>
                </a:rPr>
                <a:t>12%</a:t>
              </a:r>
            </a:p>
          </p:txBody>
        </p:sp>
        <p:sp>
          <p:nvSpPr>
            <p:cNvPr id="20" name="TextBox 19">
              <a:extLst>
                <a:ext uri="{FF2B5EF4-FFF2-40B4-BE49-F238E27FC236}">
                  <a16:creationId xmlns:a16="http://schemas.microsoft.com/office/drawing/2014/main" id="{0FDEA16D-F5DB-BE2F-83FF-BA9D06C1D973}"/>
                </a:ext>
              </a:extLst>
            </p:cNvPr>
            <p:cNvSpPr txBox="1"/>
            <p:nvPr/>
          </p:nvSpPr>
          <p:spPr>
            <a:xfrm>
              <a:off x="8342168" y="12793935"/>
              <a:ext cx="1309818" cy="261610"/>
            </a:xfrm>
            <a:prstGeom prst="rect">
              <a:avLst/>
            </a:prstGeom>
            <a:noFill/>
          </p:spPr>
          <p:txBody>
            <a:bodyPr wrap="square" rtlCol="0">
              <a:spAutoFit/>
            </a:bodyPr>
            <a:lstStyle/>
            <a:p>
              <a:pPr algn="ctr"/>
              <a:r>
                <a:rPr lang="en-IN" sz="1100">
                  <a:latin typeface="Roboto" panose="02000000000000000000" pitchFamily="50" charset="0"/>
                  <a:ea typeface="Roboto" panose="02000000000000000000" pitchFamily="50" charset="0"/>
                  <a:cs typeface="Roboto" panose="02000000000000000000" pitchFamily="50" charset="0"/>
                </a:rPr>
                <a:t>Europe</a:t>
              </a:r>
            </a:p>
          </p:txBody>
        </p:sp>
        <p:sp>
          <p:nvSpPr>
            <p:cNvPr id="21" name="TextBox 20">
              <a:extLst>
                <a:ext uri="{FF2B5EF4-FFF2-40B4-BE49-F238E27FC236}">
                  <a16:creationId xmlns:a16="http://schemas.microsoft.com/office/drawing/2014/main" id="{E57F1D48-D22C-6674-F93B-21A87BB5C334}"/>
                </a:ext>
              </a:extLst>
            </p:cNvPr>
            <p:cNvSpPr txBox="1"/>
            <p:nvPr/>
          </p:nvSpPr>
          <p:spPr>
            <a:xfrm>
              <a:off x="6681927" y="12793935"/>
              <a:ext cx="1309818" cy="261610"/>
            </a:xfrm>
            <a:prstGeom prst="rect">
              <a:avLst/>
            </a:prstGeom>
            <a:noFill/>
          </p:spPr>
          <p:txBody>
            <a:bodyPr wrap="square" lIns="91440" tIns="45720" rIns="91440" bIns="45720" rtlCol="0" anchor="t">
              <a:spAutoFit/>
            </a:bodyPr>
            <a:lstStyle/>
            <a:p>
              <a:pPr algn="ctr"/>
              <a:r>
                <a:rPr lang="en-IN" sz="1100">
                  <a:latin typeface="Roboto"/>
                  <a:ea typeface="Roboto"/>
                  <a:cs typeface="Roboto"/>
                </a:rPr>
                <a:t>North America</a:t>
              </a:r>
              <a:endParaRPr lang="en-US"/>
            </a:p>
          </p:txBody>
        </p:sp>
        <p:sp>
          <p:nvSpPr>
            <p:cNvPr id="22" name="TextBox 21">
              <a:extLst>
                <a:ext uri="{FF2B5EF4-FFF2-40B4-BE49-F238E27FC236}">
                  <a16:creationId xmlns:a16="http://schemas.microsoft.com/office/drawing/2014/main" id="{C4188F0F-7563-6F22-037C-7513A33463C9}"/>
                </a:ext>
              </a:extLst>
            </p:cNvPr>
            <p:cNvSpPr txBox="1"/>
            <p:nvPr/>
          </p:nvSpPr>
          <p:spPr>
            <a:xfrm>
              <a:off x="9688105" y="12793935"/>
              <a:ext cx="1309818" cy="261610"/>
            </a:xfrm>
            <a:prstGeom prst="rect">
              <a:avLst/>
            </a:prstGeom>
            <a:noFill/>
          </p:spPr>
          <p:txBody>
            <a:bodyPr wrap="square" lIns="91440" tIns="45720" rIns="91440" bIns="45720" rtlCol="0" anchor="t">
              <a:spAutoFit/>
            </a:bodyPr>
            <a:lstStyle/>
            <a:p>
              <a:pPr algn="ctr"/>
              <a:r>
                <a:rPr lang="en-IN" sz="1100" dirty="0">
                  <a:latin typeface="Roboto"/>
                  <a:ea typeface="Roboto"/>
                  <a:cs typeface="Roboto"/>
                </a:rPr>
                <a:t>APAC</a:t>
              </a:r>
              <a:endParaRPr lang="en-US" dirty="0"/>
            </a:p>
          </p:txBody>
        </p:sp>
      </p:grpSp>
      <p:sp>
        <p:nvSpPr>
          <p:cNvPr id="3" name="Rectangle: Rounded Corners 13">
            <a:extLst>
              <a:ext uri="{FF2B5EF4-FFF2-40B4-BE49-F238E27FC236}">
                <a16:creationId xmlns:a16="http://schemas.microsoft.com/office/drawing/2014/main" id="{F677CFC6-70B8-5B3D-8C2C-A5355FED46B4}"/>
              </a:ext>
            </a:extLst>
          </p:cNvPr>
          <p:cNvSpPr/>
          <p:nvPr/>
        </p:nvSpPr>
        <p:spPr>
          <a:xfrm>
            <a:off x="868170" y="702675"/>
            <a:ext cx="1885078" cy="280928"/>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US" sz="1050" b="1" spc="200" dirty="0">
                <a:solidFill>
                  <a:schemeClr val="tx1"/>
                </a:solidFill>
                <a:latin typeface="Roboto" panose="02000000000000000000" pitchFamily="50" charset="0"/>
                <a:ea typeface="Roboto" panose="02000000000000000000" pitchFamily="50" charset="0"/>
                <a:cs typeface="Roboto" panose="02000000000000000000" pitchFamily="50" charset="0"/>
              </a:rPr>
              <a:t>MEET OUR READERS</a:t>
            </a:r>
          </a:p>
        </p:txBody>
      </p:sp>
      <p:graphicFrame>
        <p:nvGraphicFramePr>
          <p:cNvPr id="2" name="Chart 1">
            <a:extLst>
              <a:ext uri="{FF2B5EF4-FFF2-40B4-BE49-F238E27FC236}">
                <a16:creationId xmlns:a16="http://schemas.microsoft.com/office/drawing/2014/main" id="{A4612ED1-5193-D9C3-3A32-5D78AC9333BF}"/>
              </a:ext>
            </a:extLst>
          </p:cNvPr>
          <p:cNvGraphicFramePr/>
          <p:nvPr>
            <p:extLst>
              <p:ext uri="{D42A27DB-BD31-4B8C-83A1-F6EECF244321}">
                <p14:modId xmlns:p14="http://schemas.microsoft.com/office/powerpoint/2010/main" val="1985606703"/>
              </p:ext>
            </p:extLst>
          </p:nvPr>
        </p:nvGraphicFramePr>
        <p:xfrm>
          <a:off x="6543773" y="200942"/>
          <a:ext cx="5106185" cy="31096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E09339B0-F3FC-0459-A76E-A6E1A1DB9A1C}"/>
              </a:ext>
            </a:extLst>
          </p:cNvPr>
          <p:cNvGraphicFramePr/>
          <p:nvPr>
            <p:extLst>
              <p:ext uri="{D42A27DB-BD31-4B8C-83A1-F6EECF244321}">
                <p14:modId xmlns:p14="http://schemas.microsoft.com/office/powerpoint/2010/main" val="3121425996"/>
              </p:ext>
            </p:extLst>
          </p:nvPr>
        </p:nvGraphicFramePr>
        <p:xfrm>
          <a:off x="447773" y="1944900"/>
          <a:ext cx="6096000" cy="41465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51925845"/>
      </p:ext>
    </p:extLst>
  </p:cSld>
  <p:clrMapOvr>
    <a:masterClrMapping/>
  </p:clrMapOvr>
  <p:transition spd="slow">
    <p:randomBar/>
  </p:transition>
</p:sld>
</file>

<file path=ppt/theme/theme1.xml><?xml version="1.0" encoding="utf-8"?>
<a:theme xmlns:a="http://schemas.openxmlformats.org/drawingml/2006/main" name="Office Theme">
  <a:themeElements>
    <a:clrScheme name="Digitalzone">
      <a:dk1>
        <a:srgbClr val="322F2F"/>
      </a:dk1>
      <a:lt1>
        <a:srgbClr val="FEFFFF"/>
      </a:lt1>
      <a:dk2>
        <a:srgbClr val="322F2F"/>
      </a:dk2>
      <a:lt2>
        <a:srgbClr val="F0F0F0"/>
      </a:lt2>
      <a:accent1>
        <a:srgbClr val="4271EF"/>
      </a:accent1>
      <a:accent2>
        <a:srgbClr val="FFE8E9"/>
      </a:accent2>
      <a:accent3>
        <a:srgbClr val="E1EBFF"/>
      </a:accent3>
      <a:accent4>
        <a:srgbClr val="FFEDE1"/>
      </a:accent4>
      <a:accent5>
        <a:srgbClr val="89AEA3"/>
      </a:accent5>
      <a:accent6>
        <a:srgbClr val="E1E9CF"/>
      </a:accent6>
      <a:hlink>
        <a:srgbClr val="235AEC"/>
      </a:hlink>
      <a:folHlink>
        <a:srgbClr val="00775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Digitalzone - Digitalzone PowerPoint Template" id="{879CD0E3-16B7-9244-99DC-A911D013B850}" vid="{5AA52942-EE8E-AC4C-8361-2F8CC6B1BC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B4E0EA10294749BFB0EFB8495A1F08" ma:contentTypeVersion="14" ma:contentTypeDescription="Create a new document." ma:contentTypeScope="" ma:versionID="551632845aebc4c918919afd79628f1f">
  <xsd:schema xmlns:xsd="http://www.w3.org/2001/XMLSchema" xmlns:xs="http://www.w3.org/2001/XMLSchema" xmlns:p="http://schemas.microsoft.com/office/2006/metadata/properties" xmlns:ns2="f75df1b1-a99b-4680-a232-4ff146d34138" xmlns:ns3="98439d0d-4be9-4fc3-b0ab-63ffa62efc99" targetNamespace="http://schemas.microsoft.com/office/2006/metadata/properties" ma:root="true" ma:fieldsID="61363f6635ed2ec5b3b41f493daf972e" ns2:_="" ns3:_="">
    <xsd:import namespace="f75df1b1-a99b-4680-a232-4ff146d34138"/>
    <xsd:import namespace="98439d0d-4be9-4fc3-b0ab-63ffa62efc9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f1b1-a99b-4680-a232-4ff146d341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3bbbf2b-50b9-4002-9584-df940334138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8439d0d-4be9-4fc3-b0ab-63ffa62efc9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5209a14-30a7-4ece-a1fe-d2c95501a6fe}" ma:internalName="TaxCatchAll" ma:showField="CatchAllData" ma:web="98439d0d-4be9-4fc3-b0ab-63ffa62efc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439d0d-4be9-4fc3-b0ab-63ffa62efc99" xsi:nil="true"/>
    <lcf76f155ced4ddcb4097134ff3c332f xmlns="f75df1b1-a99b-4680-a232-4ff146d3413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F7DBB3-BA04-4A08-A25B-7190F2576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f1b1-a99b-4680-a232-4ff146d34138"/>
    <ds:schemaRef ds:uri="98439d0d-4be9-4fc3-b0ab-63ffa62efc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1CD66F-9495-4ADA-94E3-1E60AF389C94}">
  <ds:schemaRefs>
    <ds:schemaRef ds:uri="http://schemas.microsoft.com/sharepoint/v3/contenttype/forms"/>
  </ds:schemaRefs>
</ds:datastoreItem>
</file>

<file path=customXml/itemProps3.xml><?xml version="1.0" encoding="utf-8"?>
<ds:datastoreItem xmlns:ds="http://schemas.openxmlformats.org/officeDocument/2006/customXml" ds:itemID="{0FF8BD18-5305-40BD-8E9B-1C2CD1DF5E40}">
  <ds:schemaRefs>
    <ds:schemaRef ds:uri="http://schemas.microsoft.com/office/2006/metadata/properties"/>
    <ds:schemaRef ds:uri="http://purl.org/dc/dcmitype/"/>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e06803cc-b273-46ea-81e1-8d798a535800"/>
    <ds:schemaRef ds:uri="http://www.w3.org/XML/1998/namespace"/>
    <ds:schemaRef ds:uri="98439d0d-4be9-4fc3-b0ab-63ffa62efc99"/>
    <ds:schemaRef ds:uri="f75df1b1-a99b-4680-a232-4ff146d34138"/>
  </ds:schemaRefs>
</ds:datastoreItem>
</file>

<file path=docProps/app.xml><?xml version="1.0" encoding="utf-8"?>
<Properties xmlns="http://schemas.openxmlformats.org/officeDocument/2006/extended-properties" xmlns:vt="http://schemas.openxmlformats.org/officeDocument/2006/docPropsVTypes">
  <Template>Office Theme</Template>
  <TotalTime>514</TotalTime>
  <Words>4539</Words>
  <Application>Microsoft Office PowerPoint</Application>
  <PresentationFormat>Widescreen</PresentationFormat>
  <Paragraphs>534</Paragraphs>
  <Slides>26</Slides>
  <Notes>16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Digitalzone Publications Media Kit</vt:lpstr>
      <vt:lpstr>Born from a decade of Digitalzone Data</vt:lpstr>
      <vt:lpstr>Editorial brands with impact.</vt:lpstr>
      <vt:lpstr>PowerPoint Presentation</vt:lpstr>
      <vt:lpstr>Ad Pulse</vt:lpstr>
      <vt:lpstr>PowerPoint Presentation</vt:lpstr>
      <vt:lpstr>Read by decision-makers across all industry sizes</vt:lpstr>
      <vt:lpstr>CTO Magazine</vt:lpstr>
      <vt:lpstr>PowerPoint Presentation</vt:lpstr>
      <vt:lpstr>Read by decision-makers across all industry sizes</vt:lpstr>
      <vt:lpstr>Digital Digest</vt:lpstr>
      <vt:lpstr>PowerPoint Presentation</vt:lpstr>
      <vt:lpstr>Read by decision-makers across all industry sizes</vt:lpstr>
      <vt:lpstr>Product Offering: Insight Hub</vt:lpstr>
      <vt:lpstr>Insights Hub</vt:lpstr>
      <vt:lpstr>Telling your content story</vt:lpstr>
      <vt:lpstr>The Insights Hub audience experience</vt:lpstr>
      <vt:lpstr>Unmatched contact-level visibility</vt:lpstr>
      <vt:lpstr>Journey Reporting with Ad Pulse</vt:lpstr>
      <vt:lpstr>PowerPoint Presentation</vt:lpstr>
      <vt:lpstr>Insights Hub Process</vt:lpstr>
      <vt:lpstr>How it works</vt:lpstr>
      <vt:lpstr>Other products  that we offer</vt:lpstr>
      <vt:lpstr>Content Creation</vt:lpstr>
      <vt:lpstr>Contact 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Papazis</dc:creator>
  <cp:lastModifiedBy>Thomas Koletas</cp:lastModifiedBy>
  <cp:revision>233</cp:revision>
  <dcterms:created xsi:type="dcterms:W3CDTF">2025-07-17T16:47:19Z</dcterms:created>
  <dcterms:modified xsi:type="dcterms:W3CDTF">2025-09-18T16:05:55Z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0x0101002FB4E0EA10294749BFB0EFB8495A1F08</vt:lpwstr>
  </property>
  <property fmtid="{D5CDD505-2E9C-101B-9397-08002B2CF9AE}" pid="3" name="MediaServiceImageTags">
    <vt:lpwstr/>
  </property>
</Properties>
</file>